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Lst>
  <p:notesMasterIdLst>
    <p:notesMasterId r:id="rId37"/>
  </p:notesMasterIdLst>
  <p:handoutMasterIdLst>
    <p:handoutMasterId r:id="rId38"/>
  </p:handoutMasterIdLst>
  <p:sldIdLst>
    <p:sldId id="258" r:id="rId3"/>
    <p:sldId id="371" r:id="rId4"/>
    <p:sldId id="262" r:id="rId5"/>
    <p:sldId id="372" r:id="rId6"/>
    <p:sldId id="389" r:id="rId7"/>
    <p:sldId id="442" r:id="rId8"/>
    <p:sldId id="426" r:id="rId9"/>
    <p:sldId id="440" r:id="rId10"/>
    <p:sldId id="404" r:id="rId11"/>
    <p:sldId id="411" r:id="rId12"/>
    <p:sldId id="427" r:id="rId13"/>
    <p:sldId id="405" r:id="rId14"/>
    <p:sldId id="429" r:id="rId15"/>
    <p:sldId id="430" r:id="rId16"/>
    <p:sldId id="417" r:id="rId17"/>
    <p:sldId id="435" r:id="rId18"/>
    <p:sldId id="431" r:id="rId19"/>
    <p:sldId id="282" r:id="rId20"/>
    <p:sldId id="316" r:id="rId21"/>
    <p:sldId id="379" r:id="rId22"/>
    <p:sldId id="321" r:id="rId23"/>
    <p:sldId id="288" r:id="rId24"/>
    <p:sldId id="325" r:id="rId25"/>
    <p:sldId id="441" r:id="rId26"/>
    <p:sldId id="436" r:id="rId27"/>
    <p:sldId id="437" r:id="rId28"/>
    <p:sldId id="292" r:id="rId29"/>
    <p:sldId id="381" r:id="rId30"/>
    <p:sldId id="401" r:id="rId31"/>
    <p:sldId id="301" r:id="rId32"/>
    <p:sldId id="434" r:id="rId33"/>
    <p:sldId id="432" r:id="rId34"/>
    <p:sldId id="439" r:id="rId35"/>
    <p:sldId id="302" r:id="rId36"/>
  </p:sldIdLst>
  <p:sldSz cx="9144000" cy="6858000" type="screen4x3"/>
  <p:notesSz cx="6797675" cy="9928225"/>
  <p:defaultTextStyle>
    <a:defPPr>
      <a:defRPr lang="en-US"/>
    </a:defPPr>
    <a:lvl1pPr algn="l" rtl="0" fontAlgn="base">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1pPr>
    <a:lvl2pPr marL="457200" algn="l" rtl="0" fontAlgn="base">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2pPr>
    <a:lvl3pPr marL="914400" algn="l" rtl="0" fontAlgn="base">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3pPr>
    <a:lvl4pPr marL="1371600" algn="l" rtl="0" fontAlgn="base">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4pPr>
    <a:lvl5pPr marL="1828800" algn="l" rtl="0" fontAlgn="base">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5pPr>
    <a:lvl6pPr marL="22860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6pPr>
    <a:lvl7pPr marL="27432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7pPr>
    <a:lvl8pPr marL="32004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8pPr>
    <a:lvl9pPr marL="36576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4F"/>
    <a:srgbClr val="666633"/>
    <a:srgbClr val="FF3829"/>
    <a:srgbClr val="3366FF"/>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5" autoAdjust="0"/>
    <p:restoredTop sz="94595" autoAdjust="0"/>
  </p:normalViewPr>
  <p:slideViewPr>
    <p:cSldViewPr>
      <p:cViewPr>
        <p:scale>
          <a:sx n="66" d="100"/>
          <a:sy n="66" d="100"/>
        </p:scale>
        <p:origin x="-1152" y="-10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320" tIns="45660" rIns="91320" bIns="45660"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320" tIns="45660" rIns="91320" bIns="45660" rtlCol="0"/>
          <a:lstStyle>
            <a:lvl1pPr algn="r">
              <a:defRPr sz="1200"/>
            </a:lvl1pPr>
          </a:lstStyle>
          <a:p>
            <a:pPr>
              <a:defRPr/>
            </a:pPr>
            <a:fld id="{A2007A43-B408-4991-864D-3F175125CDFE}" type="datetimeFigureOut">
              <a:rPr lang="en-GB"/>
              <a:pPr>
                <a:defRPr/>
              </a:pPr>
              <a:t>14/08/2012</a:t>
            </a:fld>
            <a:endParaRPr lang="en-GB" dirty="0"/>
          </a:p>
        </p:txBody>
      </p:sp>
      <p:sp>
        <p:nvSpPr>
          <p:cNvPr id="4" name="Footer Placeholder 3"/>
          <p:cNvSpPr>
            <a:spLocks noGrp="1"/>
          </p:cNvSpPr>
          <p:nvPr>
            <p:ph type="ftr" sz="quarter" idx="2"/>
          </p:nvPr>
        </p:nvSpPr>
        <p:spPr>
          <a:xfrm>
            <a:off x="1" y="9429751"/>
            <a:ext cx="2946400" cy="496888"/>
          </a:xfrm>
          <a:prstGeom prst="rect">
            <a:avLst/>
          </a:prstGeom>
        </p:spPr>
        <p:txBody>
          <a:bodyPr vert="horz" lIns="91320" tIns="45660" rIns="91320" bIns="4566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8" y="9429751"/>
            <a:ext cx="2946400" cy="496888"/>
          </a:xfrm>
          <a:prstGeom prst="rect">
            <a:avLst/>
          </a:prstGeom>
        </p:spPr>
        <p:txBody>
          <a:bodyPr vert="horz" lIns="91320" tIns="45660" rIns="91320" bIns="45660" rtlCol="0" anchor="b"/>
          <a:lstStyle>
            <a:lvl1pPr algn="r">
              <a:defRPr sz="1200"/>
            </a:lvl1pPr>
          </a:lstStyle>
          <a:p>
            <a:pPr>
              <a:defRPr/>
            </a:pPr>
            <a:fld id="{8B827473-5CDF-4FCA-BDE1-604569EFBA6E}" type="slidenum">
              <a:rPr lang="en-GB"/>
              <a:pPr>
                <a:defRPr/>
              </a:pPr>
              <a:t>‹#›</a:t>
            </a:fld>
            <a:endParaRPr lang="en-GB" dirty="0"/>
          </a:p>
        </p:txBody>
      </p:sp>
    </p:spTree>
    <p:extLst>
      <p:ext uri="{BB962C8B-B14F-4D97-AF65-F5344CB8AC3E}">
        <p14:creationId xmlns:p14="http://schemas.microsoft.com/office/powerpoint/2010/main" val="323134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0" rIns="91320" bIns="45660" numCol="1" anchor="t" anchorCtr="0" compatLnSpc="1">
            <a:prstTxWarp prst="textNoShape">
              <a:avLst/>
            </a:prstTxWarp>
          </a:bodyPr>
          <a:lstStyle>
            <a:lvl1pPr>
              <a:defRPr sz="1200"/>
            </a:lvl1pPr>
          </a:lstStyle>
          <a:p>
            <a:pPr>
              <a:defRPr/>
            </a:pPr>
            <a:endParaRPr lang="en-GB" dirty="0"/>
          </a:p>
        </p:txBody>
      </p:sp>
      <p:sp>
        <p:nvSpPr>
          <p:cNvPr id="2560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0" rIns="91320" bIns="45660" numCol="1" anchor="t" anchorCtr="0" compatLnSpc="1">
            <a:prstTxWarp prst="textNoShape">
              <a:avLst/>
            </a:prstTxWarp>
          </a:bodyPr>
          <a:lstStyle>
            <a:lvl1pPr algn="r">
              <a:defRPr sz="1200"/>
            </a:lvl1pPr>
          </a:lstStyle>
          <a:p>
            <a:pPr>
              <a:defRPr/>
            </a:pPr>
            <a:fld id="{471762B5-CA2D-459E-90C0-B4285385561D}" type="datetimeFigureOut">
              <a:rPr lang="en-GB"/>
              <a:pPr>
                <a:defRPr/>
              </a:pPr>
              <a:t>14/08/2012</a:t>
            </a:fld>
            <a:endParaRPr lang="en-GB" dirty="0"/>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1039" y="4716463"/>
            <a:ext cx="5437187"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0" rIns="91320" bIns="4566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1" y="942975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0" rIns="91320" bIns="45660" numCol="1" anchor="b" anchorCtr="0" compatLnSpc="1">
            <a:prstTxWarp prst="textNoShape">
              <a:avLst/>
            </a:prstTxWarp>
          </a:bodyPr>
          <a:lstStyle>
            <a:lvl1pPr>
              <a:defRPr sz="1200"/>
            </a:lvl1pPr>
          </a:lstStyle>
          <a:p>
            <a:pPr>
              <a:defRPr/>
            </a:pPr>
            <a:endParaRPr lang="en-GB" dirty="0"/>
          </a:p>
        </p:txBody>
      </p:sp>
      <p:sp>
        <p:nvSpPr>
          <p:cNvPr id="25607" name="Rectangle 7"/>
          <p:cNvSpPr>
            <a:spLocks noGrp="1" noChangeArrowheads="1"/>
          </p:cNvSpPr>
          <p:nvPr>
            <p:ph type="sldNum" sz="quarter" idx="5"/>
          </p:nvPr>
        </p:nvSpPr>
        <p:spPr bwMode="auto">
          <a:xfrm>
            <a:off x="3849688" y="942975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0" rIns="91320" bIns="45660" numCol="1" anchor="b" anchorCtr="0" compatLnSpc="1">
            <a:prstTxWarp prst="textNoShape">
              <a:avLst/>
            </a:prstTxWarp>
          </a:bodyPr>
          <a:lstStyle>
            <a:lvl1pPr algn="r">
              <a:defRPr sz="1200"/>
            </a:lvl1pPr>
          </a:lstStyle>
          <a:p>
            <a:pPr>
              <a:defRPr/>
            </a:pPr>
            <a:fld id="{5AA644F5-C223-468B-AD34-40DAB9813BEF}" type="slidenum">
              <a:rPr lang="en-GB"/>
              <a:pPr>
                <a:defRPr/>
              </a:pPr>
              <a:t>‹#›</a:t>
            </a:fld>
            <a:endParaRPr lang="en-GB" dirty="0"/>
          </a:p>
        </p:txBody>
      </p:sp>
    </p:spTree>
    <p:extLst>
      <p:ext uri="{BB962C8B-B14F-4D97-AF65-F5344CB8AC3E}">
        <p14:creationId xmlns:p14="http://schemas.microsoft.com/office/powerpoint/2010/main" val="3581392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15988" y="746125"/>
            <a:ext cx="4965700" cy="3724275"/>
          </a:xfrm>
          <a:ln/>
        </p:spPr>
      </p:sp>
      <p:sp>
        <p:nvSpPr>
          <p:cNvPr id="37891" name="Rectangle 3"/>
          <p:cNvSpPr>
            <a:spLocks noGrp="1" noChangeArrowheads="1"/>
          </p:cNvSpPr>
          <p:nvPr>
            <p:ph type="body" idx="1"/>
          </p:nvPr>
        </p:nvSpPr>
        <p:spPr>
          <a:xfrm>
            <a:off x="682625" y="4714876"/>
            <a:ext cx="5432425" cy="4467225"/>
          </a:xfrm>
          <a:noFill/>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15988" y="746125"/>
            <a:ext cx="4965700" cy="3724275"/>
          </a:xfrm>
          <a:ln/>
        </p:spPr>
      </p:sp>
      <p:sp>
        <p:nvSpPr>
          <p:cNvPr id="39939" name="Rectangle 3"/>
          <p:cNvSpPr>
            <a:spLocks noGrp="1" noChangeArrowheads="1"/>
          </p:cNvSpPr>
          <p:nvPr>
            <p:ph type="body" idx="1"/>
          </p:nvPr>
        </p:nvSpPr>
        <p:spPr>
          <a:xfrm>
            <a:off x="682625" y="4714876"/>
            <a:ext cx="5432425" cy="4467225"/>
          </a:xfrm>
          <a:noFill/>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15988" y="746125"/>
            <a:ext cx="4965700" cy="3724275"/>
          </a:xfrm>
          <a:ln/>
        </p:spPr>
      </p:sp>
      <p:sp>
        <p:nvSpPr>
          <p:cNvPr id="40963" name="Rectangle 3"/>
          <p:cNvSpPr>
            <a:spLocks noGrp="1" noChangeArrowheads="1"/>
          </p:cNvSpPr>
          <p:nvPr>
            <p:ph type="body" idx="1"/>
          </p:nvPr>
        </p:nvSpPr>
        <p:spPr>
          <a:xfrm>
            <a:off x="682625" y="4714876"/>
            <a:ext cx="5432425" cy="4467225"/>
          </a:xfrm>
          <a:noFill/>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15988" y="746125"/>
            <a:ext cx="4965700" cy="3724275"/>
          </a:xfrm>
          <a:ln/>
        </p:spPr>
      </p:sp>
      <p:sp>
        <p:nvSpPr>
          <p:cNvPr id="41987" name="Rectangle 3"/>
          <p:cNvSpPr>
            <a:spLocks noGrp="1" noChangeArrowheads="1"/>
          </p:cNvSpPr>
          <p:nvPr>
            <p:ph type="body" idx="1"/>
          </p:nvPr>
        </p:nvSpPr>
        <p:spPr>
          <a:xfrm>
            <a:off x="682625" y="4714876"/>
            <a:ext cx="5432425" cy="4467225"/>
          </a:xfrm>
          <a:noFill/>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15988" y="746125"/>
            <a:ext cx="4965700" cy="3724275"/>
          </a:xfrm>
          <a:ln/>
        </p:spPr>
      </p:sp>
      <p:sp>
        <p:nvSpPr>
          <p:cNvPr id="43011" name="Rectangle 3"/>
          <p:cNvSpPr>
            <a:spLocks noGrp="1" noChangeArrowheads="1"/>
          </p:cNvSpPr>
          <p:nvPr>
            <p:ph type="body" idx="1"/>
          </p:nvPr>
        </p:nvSpPr>
        <p:spPr>
          <a:xfrm>
            <a:off x="682625" y="4714876"/>
            <a:ext cx="5432425" cy="4467225"/>
          </a:xfrm>
          <a:noFill/>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866527"/>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356992"/>
            <a:ext cx="6400800" cy="12241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068169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6642100" cy="533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041400"/>
            <a:ext cx="8229600" cy="5130800"/>
          </a:xfrm>
        </p:spPr>
        <p:txBody>
          <a:bodyPr/>
          <a:lstStyle/>
          <a:p>
            <a:pPr lvl="0"/>
            <a:endParaRPr lang="en-GB" noProof="0" dirty="0">
              <a:sym typeface="Arial" pitchFamily="34" charset="0"/>
            </a:endParaRPr>
          </a:p>
        </p:txBody>
      </p:sp>
      <p:sp>
        <p:nvSpPr>
          <p:cNvPr id="4" name="Rectangle 9"/>
          <p:cNvSpPr>
            <a:spLocks noGrp="1" noChangeArrowheads="1"/>
          </p:cNvSpPr>
          <p:nvPr>
            <p:ph type="sldNum" sz="quarter" idx="10"/>
          </p:nvPr>
        </p:nvSpPr>
        <p:spPr>
          <a:ln/>
        </p:spPr>
        <p:txBody>
          <a:bodyPr/>
          <a:lstStyle>
            <a:lvl1pPr>
              <a:defRPr/>
            </a:lvl1pPr>
          </a:lstStyle>
          <a:p>
            <a:pPr>
              <a:defRPr/>
            </a:pPr>
            <a:fld id="{542E215D-66BC-42B5-8646-5DCDB51BDE44}" type="slidenum">
              <a:rPr lang="en-GB"/>
              <a:pPr>
                <a:defRPr/>
              </a:pPr>
              <a:t>‹#›</a:t>
            </a:fld>
            <a:endParaRPr lang="en-GB" dirty="0"/>
          </a:p>
        </p:txBody>
      </p:sp>
    </p:spTree>
    <p:extLst>
      <p:ext uri="{BB962C8B-B14F-4D97-AF65-F5344CB8AC3E}">
        <p14:creationId xmlns:p14="http://schemas.microsoft.com/office/powerpoint/2010/main" val="22443008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66421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41400"/>
            <a:ext cx="403860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41400"/>
            <a:ext cx="4038600" cy="248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683000"/>
            <a:ext cx="4038600" cy="248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
          <p:cNvSpPr>
            <a:spLocks noGrp="1" noChangeArrowheads="1"/>
          </p:cNvSpPr>
          <p:nvPr>
            <p:ph type="sldNum" sz="quarter" idx="10"/>
          </p:nvPr>
        </p:nvSpPr>
        <p:spPr>
          <a:ln/>
        </p:spPr>
        <p:txBody>
          <a:bodyPr/>
          <a:lstStyle>
            <a:lvl1pPr>
              <a:defRPr/>
            </a:lvl1pPr>
          </a:lstStyle>
          <a:p>
            <a:pPr>
              <a:defRPr/>
            </a:pPr>
            <a:fld id="{E7825315-FF7E-492B-8A28-B4EE1DCC5841}" type="slidenum">
              <a:rPr lang="en-GB"/>
              <a:pPr>
                <a:defRPr/>
              </a:pPr>
              <a:t>‹#›</a:t>
            </a:fld>
            <a:endParaRPr lang="en-GB" dirty="0"/>
          </a:p>
        </p:txBody>
      </p:sp>
    </p:spTree>
    <p:extLst>
      <p:ext uri="{BB962C8B-B14F-4D97-AF65-F5344CB8AC3E}">
        <p14:creationId xmlns:p14="http://schemas.microsoft.com/office/powerpoint/2010/main" val="1350247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66421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41400"/>
            <a:ext cx="403860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41400"/>
            <a:ext cx="403860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0D8FE872-256A-4107-A669-DB6710CAB3E4}" type="slidenum">
              <a:rPr lang="en-GB"/>
              <a:pPr>
                <a:defRPr/>
              </a:pPr>
              <a:t>‹#›</a:t>
            </a:fld>
            <a:endParaRPr lang="en-GB" dirty="0"/>
          </a:p>
        </p:txBody>
      </p:sp>
    </p:spTree>
    <p:extLst>
      <p:ext uri="{BB962C8B-B14F-4D97-AF65-F5344CB8AC3E}">
        <p14:creationId xmlns:p14="http://schemas.microsoft.com/office/powerpoint/2010/main" val="34480946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4965700"/>
            <a:ext cx="23415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63554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342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D9D7A046-A373-436C-8DAA-7164FBDE0087}" type="slidenum">
              <a:rPr lang="en-GB"/>
              <a:pPr>
                <a:defRPr/>
              </a:pPr>
              <a:t>‹#›</a:t>
            </a:fld>
            <a:endParaRPr lang="en-GB" dirty="0"/>
          </a:p>
        </p:txBody>
      </p:sp>
    </p:spTree>
    <p:extLst>
      <p:ext uri="{BB962C8B-B14F-4D97-AF65-F5344CB8AC3E}">
        <p14:creationId xmlns:p14="http://schemas.microsoft.com/office/powerpoint/2010/main" val="25760407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41400"/>
            <a:ext cx="403860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41400"/>
            <a:ext cx="403860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6E80B4E6-0C55-476C-AE6D-5FA37CE65011}" type="slidenum">
              <a:rPr lang="en-GB"/>
              <a:pPr>
                <a:defRPr/>
              </a:pPr>
              <a:t>‹#›</a:t>
            </a:fld>
            <a:endParaRPr lang="en-GB" dirty="0"/>
          </a:p>
        </p:txBody>
      </p:sp>
    </p:spTree>
    <p:extLst>
      <p:ext uri="{BB962C8B-B14F-4D97-AF65-F5344CB8AC3E}">
        <p14:creationId xmlns:p14="http://schemas.microsoft.com/office/powerpoint/2010/main" val="4683432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686A7F13-DE06-4A3C-8E82-B8070799EC72}" type="slidenum">
              <a:rPr lang="en-GB"/>
              <a:pPr>
                <a:defRPr/>
              </a:pPr>
              <a:t>‹#›</a:t>
            </a:fld>
            <a:endParaRPr lang="en-GB" dirty="0"/>
          </a:p>
        </p:txBody>
      </p:sp>
    </p:spTree>
    <p:extLst>
      <p:ext uri="{BB962C8B-B14F-4D97-AF65-F5344CB8AC3E}">
        <p14:creationId xmlns:p14="http://schemas.microsoft.com/office/powerpoint/2010/main" val="21843286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E43AAE0B-F928-4372-BC7D-E7328CFE0D77}" type="slidenum">
              <a:rPr lang="en-GB"/>
              <a:pPr>
                <a:defRPr/>
              </a:pPr>
              <a:t>‹#›</a:t>
            </a:fld>
            <a:endParaRPr lang="en-GB" dirty="0"/>
          </a:p>
        </p:txBody>
      </p:sp>
    </p:spTree>
    <p:extLst>
      <p:ext uri="{BB962C8B-B14F-4D97-AF65-F5344CB8AC3E}">
        <p14:creationId xmlns:p14="http://schemas.microsoft.com/office/powerpoint/2010/main" val="571016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17A0876-A2DA-42F4-A3F6-2529186D7C3C}" type="slidenum">
              <a:rPr lang="en-GB"/>
              <a:pPr>
                <a:defRPr/>
              </a:pPr>
              <a:t>‹#›</a:t>
            </a:fld>
            <a:endParaRPr lang="en-GB" dirty="0"/>
          </a:p>
        </p:txBody>
      </p:sp>
    </p:spTree>
    <p:extLst>
      <p:ext uri="{BB962C8B-B14F-4D97-AF65-F5344CB8AC3E}">
        <p14:creationId xmlns:p14="http://schemas.microsoft.com/office/powerpoint/2010/main" val="11389204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5486400" cy="566738"/>
          </a:xfrm>
        </p:spPr>
        <p:txBody>
          <a:bodyPr anchor="t"/>
          <a:lstStyle>
            <a:lvl1pPr algn="l">
              <a:defRPr sz="24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187624" y="1124744"/>
            <a:ext cx="681114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Arial" charset="0"/>
            </a:endParaRPr>
          </a:p>
        </p:txBody>
      </p:sp>
      <p:sp>
        <p:nvSpPr>
          <p:cNvPr id="4" name="Text Placeholder 3"/>
          <p:cNvSpPr>
            <a:spLocks noGrp="1"/>
          </p:cNvSpPr>
          <p:nvPr>
            <p:ph type="body" sz="half" idx="2"/>
          </p:nvPr>
        </p:nvSpPr>
        <p:spPr>
          <a:xfrm>
            <a:off x="1187624" y="5367338"/>
            <a:ext cx="68407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5F5A884-209B-453B-8019-86733A1DE2C2}" type="slidenum">
              <a:rPr lang="en-GB"/>
              <a:pPr>
                <a:defRPr/>
              </a:pPr>
              <a:t>‹#›</a:t>
            </a:fld>
            <a:endParaRPr lang="en-GB" dirty="0"/>
          </a:p>
        </p:txBody>
      </p:sp>
    </p:spTree>
    <p:extLst>
      <p:ext uri="{BB962C8B-B14F-4D97-AF65-F5344CB8AC3E}">
        <p14:creationId xmlns:p14="http://schemas.microsoft.com/office/powerpoint/2010/main" val="28921096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6532"/>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781175"/>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40639" bIns="0" numCol="1" anchor="t" anchorCtr="0" compatLnSpc="1">
            <a:prstTxWarp prst="textNoShape">
              <a:avLst/>
            </a:prstTxWarp>
          </a:bodyPr>
          <a:lstStyle/>
          <a:p>
            <a:pPr lvl="0"/>
            <a:r>
              <a:rPr lang="en-US" smtClean="0">
                <a:sym typeface="Arial" pitchFamily="34" charset="0"/>
              </a:rPr>
              <a:t>Click to edit Master title style</a:t>
            </a:r>
          </a:p>
        </p:txBody>
      </p:sp>
      <p:sp>
        <p:nvSpPr>
          <p:cNvPr id="1027" name="Rectangle 2"/>
          <p:cNvSpPr>
            <a:spLocks noGrp="1" noChangeArrowheads="1"/>
          </p:cNvSpPr>
          <p:nvPr>
            <p:ph type="body" idx="1"/>
          </p:nvPr>
        </p:nvSpPr>
        <p:spPr bwMode="auto">
          <a:xfrm>
            <a:off x="457200" y="2451100"/>
            <a:ext cx="8229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p:txBody>
      </p:sp>
      <p:pic>
        <p:nvPicPr>
          <p:cNvPr id="102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4965700"/>
            <a:ext cx="23415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64" r:id="rId2"/>
    <p:sldLayoutId id="2147483754" r:id="rId3"/>
  </p:sldLayoutIdLst>
  <p:transition/>
  <p:txStyles>
    <p:titleStyle>
      <a:lvl1pPr marL="39688" indent="-39688" algn="ctr" rtl="0" eaLnBrk="0" fontAlgn="base" hangingPunct="0">
        <a:spcBef>
          <a:spcPct val="0"/>
        </a:spcBef>
        <a:spcAft>
          <a:spcPct val="0"/>
        </a:spcAft>
        <a:defRPr sz="3600" b="1">
          <a:solidFill>
            <a:srgbClr val="FFFFFF"/>
          </a:solidFill>
          <a:latin typeface="+mj-lt"/>
          <a:ea typeface="+mj-ea"/>
          <a:cs typeface="+mj-cs"/>
          <a:sym typeface="Arial" pitchFamily="34" charset="0"/>
        </a:defRPr>
      </a:lvl1pPr>
      <a:lvl2pPr marL="39688" indent="-39688" algn="ctr" rtl="0" eaLnBrk="0" fontAlgn="base" hangingPunct="0">
        <a:spcBef>
          <a:spcPct val="0"/>
        </a:spcBef>
        <a:spcAft>
          <a:spcPct val="0"/>
        </a:spcAft>
        <a:defRPr sz="3600" b="1">
          <a:solidFill>
            <a:srgbClr val="FFFFFF"/>
          </a:solidFill>
          <a:latin typeface="Arial" charset="0"/>
          <a:ea typeface="ヒラギノ角ゴ ProN W6" charset="0"/>
          <a:cs typeface="ヒラギノ角ゴ ProN W6" charset="0"/>
          <a:sym typeface="Arial" pitchFamily="34" charset="0"/>
        </a:defRPr>
      </a:lvl2pPr>
      <a:lvl3pPr marL="39688" indent="-39688" algn="ctr" rtl="0" eaLnBrk="0" fontAlgn="base" hangingPunct="0">
        <a:spcBef>
          <a:spcPct val="0"/>
        </a:spcBef>
        <a:spcAft>
          <a:spcPct val="0"/>
        </a:spcAft>
        <a:defRPr sz="3600" b="1">
          <a:solidFill>
            <a:srgbClr val="FFFFFF"/>
          </a:solidFill>
          <a:latin typeface="Arial" charset="0"/>
          <a:ea typeface="ヒラギノ角ゴ ProN W6" charset="0"/>
          <a:cs typeface="ヒラギノ角ゴ ProN W6" charset="0"/>
          <a:sym typeface="Arial" pitchFamily="34" charset="0"/>
        </a:defRPr>
      </a:lvl3pPr>
      <a:lvl4pPr marL="39688" indent="-39688" algn="ctr" rtl="0" eaLnBrk="0" fontAlgn="base" hangingPunct="0">
        <a:spcBef>
          <a:spcPct val="0"/>
        </a:spcBef>
        <a:spcAft>
          <a:spcPct val="0"/>
        </a:spcAft>
        <a:defRPr sz="3600" b="1">
          <a:solidFill>
            <a:srgbClr val="FFFFFF"/>
          </a:solidFill>
          <a:latin typeface="Arial" charset="0"/>
          <a:ea typeface="ヒラギノ角ゴ ProN W6" charset="0"/>
          <a:cs typeface="ヒラギノ角ゴ ProN W6" charset="0"/>
          <a:sym typeface="Arial" pitchFamily="34" charset="0"/>
        </a:defRPr>
      </a:lvl4pPr>
      <a:lvl5pPr marL="39688" indent="-39688" algn="ctr" rtl="0" eaLnBrk="0" fontAlgn="base" hangingPunct="0">
        <a:spcBef>
          <a:spcPct val="0"/>
        </a:spcBef>
        <a:spcAft>
          <a:spcPct val="0"/>
        </a:spcAft>
        <a:defRPr sz="3600" b="1">
          <a:solidFill>
            <a:srgbClr val="FFFFFF"/>
          </a:solidFill>
          <a:latin typeface="Arial" charset="0"/>
          <a:ea typeface="ヒラギノ角ゴ ProN W6" charset="0"/>
          <a:cs typeface="ヒラギノ角ゴ ProN W6" charset="0"/>
          <a:sym typeface="Arial" pitchFamily="34" charset="0"/>
        </a:defRPr>
      </a:lvl5pPr>
      <a:lvl6pPr marL="496888" algn="ctr" rtl="0" fontAlgn="base">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6pPr>
      <a:lvl7pPr marL="954088" algn="ctr" rtl="0" fontAlgn="base">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7pPr>
      <a:lvl8pPr marL="1411288" algn="ctr" rtl="0" fontAlgn="base">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8pPr>
      <a:lvl9pPr marL="1868488" algn="ctr" rtl="0" fontAlgn="base">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ts val="700"/>
        </a:spcBef>
        <a:spcAft>
          <a:spcPct val="0"/>
        </a:spcAft>
        <a:buChar char="•"/>
        <a:defRPr sz="2400">
          <a:solidFill>
            <a:srgbClr val="FFFFFF"/>
          </a:solidFill>
          <a:latin typeface="+mn-lt"/>
          <a:ea typeface="+mn-ea"/>
          <a:cs typeface="+mn-cs"/>
          <a:sym typeface="Arial" pitchFamily="34" charset="0"/>
        </a:defRPr>
      </a:lvl1pPr>
      <a:lvl2pPr marL="742950" indent="-285750" algn="ctr" rtl="0" eaLnBrk="0" fontAlgn="base" hangingPunct="0">
        <a:spcBef>
          <a:spcPts val="600"/>
        </a:spcBef>
        <a:spcAft>
          <a:spcPct val="0"/>
        </a:spcAft>
        <a:buChar char="–"/>
        <a:defRPr sz="2400">
          <a:solidFill>
            <a:srgbClr val="FFFFFF"/>
          </a:solidFill>
          <a:latin typeface="+mn-lt"/>
          <a:ea typeface="+mn-ea"/>
          <a:cs typeface="+mn-cs"/>
          <a:sym typeface="Arial" pitchFamily="34" charset="0"/>
        </a:defRPr>
      </a:lvl2pPr>
      <a:lvl3pPr marL="1143000" indent="-228600" algn="ctr" rtl="0" eaLnBrk="0" fontAlgn="base" hangingPunct="0">
        <a:spcBef>
          <a:spcPts val="600"/>
        </a:spcBef>
        <a:spcAft>
          <a:spcPct val="0"/>
        </a:spcAft>
        <a:buChar char="•"/>
        <a:defRPr sz="2000">
          <a:solidFill>
            <a:srgbClr val="FFFFFF"/>
          </a:solidFill>
          <a:latin typeface="+mn-lt"/>
          <a:ea typeface="+mn-ea"/>
          <a:cs typeface="+mn-cs"/>
          <a:sym typeface="Arial" pitchFamily="34" charset="0"/>
        </a:defRPr>
      </a:lvl3pPr>
      <a:lvl4pPr marL="1600200" indent="-228600" algn="ctr" rtl="0" eaLnBrk="0" fontAlgn="base" hangingPunct="0">
        <a:spcBef>
          <a:spcPts val="500"/>
        </a:spcBef>
        <a:spcAft>
          <a:spcPct val="0"/>
        </a:spcAft>
        <a:buChar char="–"/>
        <a:defRPr sz="2000">
          <a:solidFill>
            <a:srgbClr val="FFFFFF"/>
          </a:solidFill>
          <a:latin typeface="+mn-lt"/>
          <a:ea typeface="+mn-ea"/>
          <a:cs typeface="+mn-cs"/>
          <a:sym typeface="Arial" pitchFamily="34" charset="0"/>
        </a:defRPr>
      </a:lvl4pPr>
      <a:lvl5pPr marL="2057400" indent="-228600" algn="ctr" rtl="0" eaLnBrk="0" fontAlgn="base" hangingPunct="0">
        <a:spcBef>
          <a:spcPts val="500"/>
        </a:spcBef>
        <a:spcAft>
          <a:spcPct val="0"/>
        </a:spcAft>
        <a:buChar char="»"/>
        <a:defRPr sz="2000">
          <a:solidFill>
            <a:srgbClr val="FFFFFF"/>
          </a:solidFill>
          <a:latin typeface="+mn-lt"/>
          <a:ea typeface="+mn-ea"/>
          <a:cs typeface="+mn-cs"/>
          <a:sym typeface="Arial" pitchFamily="34" charset="0"/>
        </a:defRPr>
      </a:lvl5pPr>
      <a:lvl6pPr marL="457200" algn="ctr" rtl="0" fontAlgn="base">
        <a:spcBef>
          <a:spcPts val="500"/>
        </a:spcBef>
        <a:spcAft>
          <a:spcPct val="0"/>
        </a:spcAft>
        <a:defRPr>
          <a:solidFill>
            <a:srgbClr val="FFFFFF"/>
          </a:solidFill>
          <a:latin typeface="+mn-lt"/>
          <a:ea typeface="+mn-ea"/>
          <a:cs typeface="+mn-cs"/>
          <a:sym typeface="Arial" charset="0"/>
        </a:defRPr>
      </a:lvl6pPr>
      <a:lvl7pPr marL="914400" algn="ctr" rtl="0" fontAlgn="base">
        <a:spcBef>
          <a:spcPts val="500"/>
        </a:spcBef>
        <a:spcAft>
          <a:spcPct val="0"/>
        </a:spcAft>
        <a:defRPr>
          <a:solidFill>
            <a:srgbClr val="FFFFFF"/>
          </a:solidFill>
          <a:latin typeface="+mn-lt"/>
          <a:ea typeface="+mn-ea"/>
          <a:cs typeface="+mn-cs"/>
          <a:sym typeface="Arial" charset="0"/>
        </a:defRPr>
      </a:lvl7pPr>
      <a:lvl8pPr marL="1371600" algn="ctr" rtl="0" fontAlgn="base">
        <a:spcBef>
          <a:spcPts val="500"/>
        </a:spcBef>
        <a:spcAft>
          <a:spcPct val="0"/>
        </a:spcAft>
        <a:defRPr>
          <a:solidFill>
            <a:srgbClr val="FFFFFF"/>
          </a:solidFill>
          <a:latin typeface="+mn-lt"/>
          <a:ea typeface="+mn-ea"/>
          <a:cs typeface="+mn-cs"/>
          <a:sym typeface="Arial" charset="0"/>
        </a:defRPr>
      </a:lvl8pPr>
      <a:lvl9pPr marL="1828800" algn="ctr" rtl="0" fontAlgn="base">
        <a:spcBef>
          <a:spcPts val="500"/>
        </a:spcBef>
        <a:spcAft>
          <a:spcPct val="0"/>
        </a:spcAft>
        <a:defRPr>
          <a:solidFill>
            <a:srgbClr val="FFFFFF"/>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050" y="6554788"/>
            <a:ext cx="914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endParaRPr lang="en-GB" sz="1000" dirty="0">
              <a:solidFill>
                <a:srgbClr val="666666"/>
              </a:solidFill>
              <a:cs typeface="Arial" pitchFamily="34" charset="0"/>
            </a:endParaRPr>
          </a:p>
        </p:txBody>
      </p:sp>
      <p:sp>
        <p:nvSpPr>
          <p:cNvPr id="2051" name="Rectangle 2"/>
          <p:cNvSpPr>
            <a:spLocks noGrp="1" noChangeArrowheads="1"/>
          </p:cNvSpPr>
          <p:nvPr>
            <p:ph type="title"/>
          </p:nvPr>
        </p:nvSpPr>
        <p:spPr bwMode="auto">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40639" bIns="0" numCol="1" anchor="ctr"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041400"/>
            <a:ext cx="82296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053" name="Line 4"/>
          <p:cNvSpPr>
            <a:spLocks noChangeShapeType="1"/>
          </p:cNvSpPr>
          <p:nvPr/>
        </p:nvSpPr>
        <p:spPr bwMode="auto">
          <a:xfrm>
            <a:off x="0" y="6407150"/>
            <a:ext cx="9144000" cy="1588"/>
          </a:xfrm>
          <a:prstGeom prst="line">
            <a:avLst/>
          </a:prstGeom>
          <a:noFill/>
          <a:ln w="25400">
            <a:solidFill>
              <a:srgbClr val="666633"/>
            </a:solidFill>
            <a:round/>
            <a:headEnd/>
            <a:tailEnd/>
          </a:ln>
          <a:extLst>
            <a:ext uri="{909E8E84-426E-40DD-AFC4-6F175D3DCCD1}">
              <a14:hiddenFill xmlns:a14="http://schemas.microsoft.com/office/drawing/2010/main">
                <a:noFill/>
              </a14:hiddenFill>
            </a:ext>
          </a:extLst>
        </p:spPr>
        <p:txBody>
          <a:bodyPr lIns="0" tIns="0" rIns="0" bIns="0"/>
          <a:lstStyle/>
          <a:p>
            <a:endParaRPr lang="en-GB" dirty="0"/>
          </a:p>
        </p:txBody>
      </p:sp>
      <p:sp>
        <p:nvSpPr>
          <p:cNvPr id="2054" name="AutoShape 5"/>
          <p:cNvSpPr>
            <a:spLocks/>
          </p:cNvSpPr>
          <p:nvPr/>
        </p:nvSpPr>
        <p:spPr bwMode="auto">
          <a:xfrm>
            <a:off x="7200900" y="0"/>
            <a:ext cx="1460500" cy="762000"/>
          </a:xfrm>
          <a:prstGeom prst="roundRect">
            <a:avLst>
              <a:gd name="adj" fmla="val 16667"/>
            </a:avLst>
          </a:pr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2055" name="Line 6"/>
          <p:cNvSpPr>
            <a:spLocks noChangeShapeType="1"/>
          </p:cNvSpPr>
          <p:nvPr/>
        </p:nvSpPr>
        <p:spPr bwMode="auto">
          <a:xfrm>
            <a:off x="0" y="57150"/>
            <a:ext cx="9144000" cy="1588"/>
          </a:xfrm>
          <a:prstGeom prst="line">
            <a:avLst/>
          </a:prstGeom>
          <a:noFill/>
          <a:ln w="127000">
            <a:solidFill>
              <a:srgbClr val="666633"/>
            </a:solidFill>
            <a:round/>
            <a:headEnd/>
            <a:tailEnd/>
          </a:ln>
          <a:extLst>
            <a:ext uri="{909E8E84-426E-40DD-AFC4-6F175D3DCCD1}">
              <a14:hiddenFill xmlns:a14="http://schemas.microsoft.com/office/drawing/2010/main">
                <a:noFill/>
              </a14:hiddenFill>
            </a:ext>
          </a:extLst>
        </p:spPr>
        <p:txBody>
          <a:bodyPr lIns="0" tIns="0" rIns="0" bIns="0"/>
          <a:lstStyle/>
          <a:p>
            <a:endParaRPr lang="en-GB" dirty="0"/>
          </a:p>
        </p:txBody>
      </p:sp>
      <p:pic>
        <p:nvPicPr>
          <p:cNvPr id="2056"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6000" y="133350"/>
            <a:ext cx="11303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9" name="Rectangle 9"/>
          <p:cNvSpPr>
            <a:spLocks noGrp="1" noChangeArrowheads="1"/>
          </p:cNvSpPr>
          <p:nvPr>
            <p:ph type="sldNum" sz="quarter" idx="4"/>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07310AC2-49E0-4238-AAD0-0A5BC652147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ransition/>
  <p:hf hdr="0" ftr="0" dt="0"/>
  <p:txStyles>
    <p:titleStyle>
      <a:lvl1pPr marL="39688" indent="-39688" algn="l" rtl="0" eaLnBrk="0" fontAlgn="base" hangingPunct="0">
        <a:spcBef>
          <a:spcPct val="0"/>
        </a:spcBef>
        <a:spcAft>
          <a:spcPct val="0"/>
        </a:spcAft>
        <a:defRPr sz="2400" b="1">
          <a:solidFill>
            <a:srgbClr val="666633"/>
          </a:solidFill>
          <a:latin typeface="+mj-lt"/>
          <a:ea typeface="+mj-ea"/>
          <a:cs typeface="+mj-cs"/>
          <a:sym typeface="Arial" pitchFamily="34" charset="0"/>
        </a:defRPr>
      </a:lvl1pPr>
      <a:lvl2pPr marL="39688" indent="-39688" algn="l" rtl="0" eaLnBrk="0" fontAlgn="base" hangingPunct="0">
        <a:spcBef>
          <a:spcPct val="0"/>
        </a:spcBef>
        <a:spcAft>
          <a:spcPct val="0"/>
        </a:spcAft>
        <a:defRPr sz="2400" b="1">
          <a:solidFill>
            <a:srgbClr val="666633"/>
          </a:solidFill>
          <a:latin typeface="Arial" charset="0"/>
          <a:ea typeface="ヒラギノ角ゴ ProN W6" charset="0"/>
          <a:cs typeface="ヒラギノ角ゴ ProN W6" charset="0"/>
          <a:sym typeface="Arial" pitchFamily="34" charset="0"/>
        </a:defRPr>
      </a:lvl2pPr>
      <a:lvl3pPr marL="39688" indent="-39688" algn="l" rtl="0" eaLnBrk="0" fontAlgn="base" hangingPunct="0">
        <a:spcBef>
          <a:spcPct val="0"/>
        </a:spcBef>
        <a:spcAft>
          <a:spcPct val="0"/>
        </a:spcAft>
        <a:defRPr sz="2400" b="1">
          <a:solidFill>
            <a:srgbClr val="666633"/>
          </a:solidFill>
          <a:latin typeface="Arial" charset="0"/>
          <a:ea typeface="ヒラギノ角ゴ ProN W6" charset="0"/>
          <a:cs typeface="ヒラギノ角ゴ ProN W6" charset="0"/>
          <a:sym typeface="Arial" pitchFamily="34" charset="0"/>
        </a:defRPr>
      </a:lvl3pPr>
      <a:lvl4pPr marL="39688" indent="-39688" algn="l" rtl="0" eaLnBrk="0" fontAlgn="base" hangingPunct="0">
        <a:spcBef>
          <a:spcPct val="0"/>
        </a:spcBef>
        <a:spcAft>
          <a:spcPct val="0"/>
        </a:spcAft>
        <a:defRPr sz="2400" b="1">
          <a:solidFill>
            <a:srgbClr val="666633"/>
          </a:solidFill>
          <a:latin typeface="Arial" charset="0"/>
          <a:ea typeface="ヒラギノ角ゴ ProN W6" charset="0"/>
          <a:cs typeface="ヒラギノ角ゴ ProN W6" charset="0"/>
          <a:sym typeface="Arial" pitchFamily="34" charset="0"/>
        </a:defRPr>
      </a:lvl4pPr>
      <a:lvl5pPr marL="39688" indent="-39688" algn="l" rtl="0" eaLnBrk="0" fontAlgn="base" hangingPunct="0">
        <a:spcBef>
          <a:spcPct val="0"/>
        </a:spcBef>
        <a:spcAft>
          <a:spcPct val="0"/>
        </a:spcAft>
        <a:defRPr sz="2400" b="1">
          <a:solidFill>
            <a:srgbClr val="666633"/>
          </a:solidFill>
          <a:latin typeface="Arial" charset="0"/>
          <a:ea typeface="ヒラギノ角ゴ ProN W6" charset="0"/>
          <a:cs typeface="ヒラギノ角ゴ ProN W6" charset="0"/>
          <a:sym typeface="Arial" pitchFamily="34" charset="0"/>
        </a:defRPr>
      </a:lvl5pPr>
      <a:lvl6pPr marL="496888" algn="l" rtl="0" fontAlgn="base">
        <a:spcBef>
          <a:spcPct val="0"/>
        </a:spcBef>
        <a:spcAft>
          <a:spcPct val="0"/>
        </a:spcAft>
        <a:defRPr sz="2400" b="1">
          <a:solidFill>
            <a:srgbClr val="666633"/>
          </a:solidFill>
          <a:latin typeface="Arial" charset="0"/>
          <a:ea typeface="ヒラギノ角ゴ ProN W6" charset="0"/>
          <a:cs typeface="ヒラギノ角ゴ ProN W6" charset="0"/>
          <a:sym typeface="Arial" charset="0"/>
        </a:defRPr>
      </a:lvl6pPr>
      <a:lvl7pPr marL="954088" algn="l" rtl="0" fontAlgn="base">
        <a:spcBef>
          <a:spcPct val="0"/>
        </a:spcBef>
        <a:spcAft>
          <a:spcPct val="0"/>
        </a:spcAft>
        <a:defRPr sz="2400" b="1">
          <a:solidFill>
            <a:srgbClr val="666633"/>
          </a:solidFill>
          <a:latin typeface="Arial" charset="0"/>
          <a:ea typeface="ヒラギノ角ゴ ProN W6" charset="0"/>
          <a:cs typeface="ヒラギノ角ゴ ProN W6" charset="0"/>
          <a:sym typeface="Arial" charset="0"/>
        </a:defRPr>
      </a:lvl7pPr>
      <a:lvl8pPr marL="1411288" algn="l" rtl="0" fontAlgn="base">
        <a:spcBef>
          <a:spcPct val="0"/>
        </a:spcBef>
        <a:spcAft>
          <a:spcPct val="0"/>
        </a:spcAft>
        <a:defRPr sz="2400" b="1">
          <a:solidFill>
            <a:srgbClr val="666633"/>
          </a:solidFill>
          <a:latin typeface="Arial" charset="0"/>
          <a:ea typeface="ヒラギノ角ゴ ProN W6" charset="0"/>
          <a:cs typeface="ヒラギノ角ゴ ProN W6" charset="0"/>
          <a:sym typeface="Arial" charset="0"/>
        </a:defRPr>
      </a:lvl8pPr>
      <a:lvl9pPr marL="1868488" algn="l" rtl="0" fontAlgn="base">
        <a:spcBef>
          <a:spcPct val="0"/>
        </a:spcBef>
        <a:spcAft>
          <a:spcPct val="0"/>
        </a:spcAft>
        <a:defRPr sz="2400" b="1">
          <a:solidFill>
            <a:srgbClr val="666633"/>
          </a:solidFill>
          <a:latin typeface="Arial" charset="0"/>
          <a:ea typeface="ヒラギノ角ゴ ProN W6" charset="0"/>
          <a:cs typeface="ヒラギノ角ゴ ProN W6" charset="0"/>
          <a:sym typeface="Arial" charset="0"/>
        </a:defRPr>
      </a:lvl9pPr>
    </p:titleStyle>
    <p:bodyStyle>
      <a:lvl1pPr marL="342900" indent="-342900" algn="l" rtl="0" eaLnBrk="0" fontAlgn="base" hangingPunct="0">
        <a:spcBef>
          <a:spcPts val="700"/>
        </a:spcBef>
        <a:spcAft>
          <a:spcPct val="0"/>
        </a:spcAft>
        <a:buChar char="•"/>
        <a:defRPr sz="2400">
          <a:solidFill>
            <a:srgbClr val="665C4F"/>
          </a:solidFill>
          <a:latin typeface="+mn-lt"/>
          <a:ea typeface="+mn-ea"/>
          <a:cs typeface="+mn-cs"/>
          <a:sym typeface="Arial" pitchFamily="34" charset="0"/>
        </a:defRPr>
      </a:lvl1pPr>
      <a:lvl2pPr marL="742950" indent="-285750" algn="l" rtl="0" eaLnBrk="0" fontAlgn="base" hangingPunct="0">
        <a:spcBef>
          <a:spcPts val="600"/>
        </a:spcBef>
        <a:spcAft>
          <a:spcPct val="0"/>
        </a:spcAft>
        <a:buChar char="–"/>
        <a:defRPr sz="2400">
          <a:solidFill>
            <a:srgbClr val="665C4F"/>
          </a:solidFill>
          <a:latin typeface="+mn-lt"/>
          <a:ea typeface="+mn-ea"/>
          <a:cs typeface="+mn-cs"/>
          <a:sym typeface="Arial" pitchFamily="34" charset="0"/>
        </a:defRPr>
      </a:lvl2pPr>
      <a:lvl3pPr marL="1143000" indent="-228600" algn="l" rtl="0" eaLnBrk="0" fontAlgn="base" hangingPunct="0">
        <a:spcBef>
          <a:spcPts val="600"/>
        </a:spcBef>
        <a:spcAft>
          <a:spcPct val="0"/>
        </a:spcAft>
        <a:buChar char="•"/>
        <a:defRPr sz="2000">
          <a:solidFill>
            <a:srgbClr val="665C4F"/>
          </a:solidFill>
          <a:latin typeface="+mn-lt"/>
          <a:ea typeface="+mn-ea"/>
          <a:cs typeface="+mn-cs"/>
          <a:sym typeface="Arial" pitchFamily="34" charset="0"/>
        </a:defRPr>
      </a:lvl3pPr>
      <a:lvl4pPr marL="16002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4pPr>
      <a:lvl5pPr marL="20574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5pPr>
      <a:lvl6pPr marL="457200" algn="l" rtl="0" fontAlgn="base">
        <a:spcBef>
          <a:spcPts val="500"/>
        </a:spcBef>
        <a:spcAft>
          <a:spcPct val="0"/>
        </a:spcAft>
        <a:defRPr>
          <a:solidFill>
            <a:srgbClr val="666666"/>
          </a:solidFill>
          <a:latin typeface="+mn-lt"/>
          <a:ea typeface="+mn-ea"/>
          <a:cs typeface="+mn-cs"/>
          <a:sym typeface="Arial" charset="0"/>
        </a:defRPr>
      </a:lvl6pPr>
      <a:lvl7pPr marL="914400" algn="l" rtl="0" fontAlgn="base">
        <a:spcBef>
          <a:spcPts val="500"/>
        </a:spcBef>
        <a:spcAft>
          <a:spcPct val="0"/>
        </a:spcAft>
        <a:defRPr>
          <a:solidFill>
            <a:srgbClr val="666666"/>
          </a:solidFill>
          <a:latin typeface="+mn-lt"/>
          <a:ea typeface="+mn-ea"/>
          <a:cs typeface="+mn-cs"/>
          <a:sym typeface="Arial" charset="0"/>
        </a:defRPr>
      </a:lvl7pPr>
      <a:lvl8pPr marL="1371600" algn="l" rtl="0" fontAlgn="base">
        <a:spcBef>
          <a:spcPts val="500"/>
        </a:spcBef>
        <a:spcAft>
          <a:spcPct val="0"/>
        </a:spcAft>
        <a:defRPr>
          <a:solidFill>
            <a:srgbClr val="666666"/>
          </a:solidFill>
          <a:latin typeface="+mn-lt"/>
          <a:ea typeface="+mn-ea"/>
          <a:cs typeface="+mn-cs"/>
          <a:sym typeface="Arial" charset="0"/>
        </a:defRPr>
      </a:lvl8pPr>
      <a:lvl9pPr marL="1828800" algn="l" rtl="0" fontAlgn="base">
        <a:spcBef>
          <a:spcPts val="500"/>
        </a:spcBef>
        <a:spcAft>
          <a:spcPct val="0"/>
        </a:spcAft>
        <a:defRPr>
          <a:solidFill>
            <a:srgbClr val="666666"/>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File:Rewe_Group.svg" TargetMode="External"/><Relationship Id="rId3" Type="http://schemas.openxmlformats.org/officeDocument/2006/relationships/image" Target="../media/image29.emf"/><Relationship Id="rId7"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8.xml"/><Relationship Id="rId6" Type="http://schemas.openxmlformats.org/officeDocument/2006/relationships/hyperlink" Target="http://www.real-hypermarket.com/home.html" TargetMode="External"/><Relationship Id="rId5" Type="http://schemas.openxmlformats.org/officeDocument/2006/relationships/image" Target="../media/image30.jpeg"/><Relationship Id="rId4" Type="http://schemas.openxmlformats.org/officeDocument/2006/relationships/hyperlink" Target="http://www.google.co.uk/imgres?imgurl=http://metropress.com.ua/i_upload/image/logo_metro_rgb.jpg&amp;imgrefurl=http://metropress.com.ua/en/mcci.html&amp;h=417&amp;w=838&amp;sz=52&amp;tbnid=Css1dFDPKxtFaM:&amp;tbnh=72&amp;tbnw=144&amp;prev=/images?q=metro+ag+logo&amp;zoom=1&amp;q=metro+ag+logo&amp;hl=en&amp;usg=__TUsPV-9DCPyOUYo2Sxf5Jt72UJE=&amp;sa=X&amp;ei=vNGATdGKEcaWhQfayOypBw&amp;ved=0CD4Q9QEwCg" TargetMode="External"/><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Ins="81279"/>
          <a:lstStyle/>
          <a:p>
            <a:pPr indent="0" eaLnBrk="1" hangingPunct="1"/>
            <a:r>
              <a:rPr lang="en-GB" dirty="0" smtClean="0"/>
              <a:t/>
            </a:r>
            <a:br>
              <a:rPr lang="en-GB" dirty="0" smtClean="0"/>
            </a:br>
            <a:r>
              <a:rPr lang="en-GB" dirty="0" smtClean="0"/>
              <a:t>Interim Results Presentation</a:t>
            </a:r>
          </a:p>
        </p:txBody>
      </p:sp>
      <p:sp>
        <p:nvSpPr>
          <p:cNvPr id="4099" name="Rectangle 3"/>
          <p:cNvSpPr>
            <a:spLocks noGrp="1" noChangeArrowheads="1"/>
          </p:cNvSpPr>
          <p:nvPr>
            <p:ph type="body" idx="1"/>
          </p:nvPr>
        </p:nvSpPr>
        <p:spPr/>
        <p:txBody>
          <a:bodyPr rIns="132080"/>
          <a:lstStyle/>
          <a:p>
            <a:pPr marL="0" indent="0" eaLnBrk="1" hangingPunct="1">
              <a:buFontTx/>
              <a:buNone/>
            </a:pPr>
            <a:endParaRPr lang="en-GB" dirty="0" smtClean="0"/>
          </a:p>
          <a:p>
            <a:pPr marL="0" indent="0" eaLnBrk="1" hangingPunct="1">
              <a:buFontTx/>
              <a:buNone/>
            </a:pPr>
            <a:endParaRPr lang="en-GB" dirty="0" smtClean="0"/>
          </a:p>
          <a:p>
            <a:pPr marL="0" indent="0" eaLnBrk="1" hangingPunct="1">
              <a:buFontTx/>
              <a:buNone/>
            </a:pPr>
            <a:r>
              <a:rPr lang="en-GB" dirty="0" smtClean="0"/>
              <a:t>15 August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9F279583-BC22-44F8-BA84-357DDC7A9121}" type="slidenum">
              <a:rPr lang="en-GB" smtClean="0">
                <a:solidFill>
                  <a:schemeClr val="tx1"/>
                </a:solidFill>
              </a:rPr>
              <a:pPr eaLnBrk="1" hangingPunct="1"/>
              <a:t>10</a:t>
            </a:fld>
            <a:endParaRPr lang="en-GB" dirty="0" smtClean="0">
              <a:solidFill>
                <a:schemeClr val="tx1"/>
              </a:solidFill>
            </a:endParaRPr>
          </a:p>
        </p:txBody>
      </p:sp>
      <p:sp>
        <p:nvSpPr>
          <p:cNvPr id="17411"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8F779FAC-ED29-4A11-B412-A8B813708406}" type="slidenum">
              <a:rPr lang="en-GB" sz="1400">
                <a:solidFill>
                  <a:schemeClr val="tx1"/>
                </a:solidFill>
              </a:rPr>
              <a:pPr algn="r" eaLnBrk="1" hangingPunct="1"/>
              <a:t>10</a:t>
            </a:fld>
            <a:endParaRPr lang="en-GB" sz="1400" dirty="0">
              <a:solidFill>
                <a:schemeClr val="tx1"/>
              </a:solidFill>
            </a:endParaRPr>
          </a:p>
        </p:txBody>
      </p:sp>
      <p:sp>
        <p:nvSpPr>
          <p:cNvPr id="17412" name="Rectangle 3"/>
          <p:cNvSpPr>
            <a:spLocks noGrp="1" noChangeArrowheads="1"/>
          </p:cNvSpPr>
          <p:nvPr>
            <p:ph type="body" idx="4294967295"/>
          </p:nvPr>
        </p:nvSpPr>
        <p:spPr>
          <a:xfrm>
            <a:off x="468313" y="1268760"/>
            <a:ext cx="8299450" cy="4608512"/>
          </a:xfrm>
        </p:spPr>
        <p:txBody>
          <a:bodyPr/>
          <a:lstStyle/>
          <a:p>
            <a:pPr algn="just">
              <a:spcBef>
                <a:spcPct val="30000"/>
              </a:spcBef>
              <a:spcAft>
                <a:spcPts val="1200"/>
              </a:spcAft>
            </a:pPr>
            <a:r>
              <a:rPr lang="en-GB" altLang="ja-JP" sz="1800" dirty="0"/>
              <a:t>49 units put into </a:t>
            </a:r>
            <a:r>
              <a:rPr lang="en-GB" altLang="ja-JP" sz="1800" dirty="0" smtClean="0"/>
              <a:t>administration </a:t>
            </a:r>
            <a:r>
              <a:rPr lang="en-GB" altLang="ja-JP" sz="1800" dirty="0"/>
              <a:t>during H1, 2012 </a:t>
            </a:r>
            <a:r>
              <a:rPr lang="en-GB" altLang="ja-JP" sz="1800" dirty="0" smtClean="0"/>
              <a:t>with passing rent of £4.8 million</a:t>
            </a:r>
          </a:p>
          <a:p>
            <a:pPr>
              <a:spcBef>
                <a:spcPct val="30000"/>
              </a:spcBef>
              <a:spcAft>
                <a:spcPts val="1200"/>
              </a:spcAft>
              <a:defRPr/>
            </a:pPr>
            <a:r>
              <a:rPr lang="en-GB" altLang="ja-JP" sz="1800" dirty="0" smtClean="0"/>
              <a:t>Strategy </a:t>
            </a:r>
            <a:r>
              <a:rPr lang="en-GB" altLang="ja-JP" sz="1800" dirty="0"/>
              <a:t>to maintain occupancy and trading </a:t>
            </a:r>
            <a:r>
              <a:rPr lang="en-GB" altLang="ja-JP" sz="1800" dirty="0" smtClean="0"/>
              <a:t>vibrancy</a:t>
            </a:r>
          </a:p>
          <a:p>
            <a:pPr>
              <a:spcBef>
                <a:spcPct val="30000"/>
              </a:spcBef>
              <a:spcAft>
                <a:spcPts val="1200"/>
              </a:spcAft>
              <a:defRPr/>
            </a:pPr>
            <a:r>
              <a:rPr lang="en-GB" altLang="ja-JP" sz="1800" dirty="0" smtClean="0"/>
              <a:t>23 </a:t>
            </a:r>
            <a:r>
              <a:rPr lang="en-GB" altLang="ja-JP" sz="1800" dirty="0"/>
              <a:t>re-let or assigned </a:t>
            </a:r>
            <a:r>
              <a:rPr lang="en-GB" altLang="ja-JP" sz="1800" dirty="0" smtClean="0"/>
              <a:t>with a rent reduction of £0.9 million</a:t>
            </a:r>
          </a:p>
          <a:p>
            <a:pPr>
              <a:spcBef>
                <a:spcPct val="30000"/>
              </a:spcBef>
              <a:spcAft>
                <a:spcPts val="1200"/>
              </a:spcAft>
              <a:defRPr/>
            </a:pPr>
            <a:r>
              <a:rPr lang="en-GB" altLang="ja-JP" sz="1800" dirty="0" smtClean="0"/>
              <a:t>8 </a:t>
            </a:r>
            <a:r>
              <a:rPr lang="en-GB" altLang="ja-JP" sz="1800" dirty="0"/>
              <a:t>still open and trading</a:t>
            </a:r>
          </a:p>
          <a:p>
            <a:pPr>
              <a:spcBef>
                <a:spcPct val="30000"/>
              </a:spcBef>
              <a:spcAft>
                <a:spcPts val="1200"/>
              </a:spcAft>
              <a:defRPr/>
            </a:pPr>
            <a:r>
              <a:rPr lang="en-GB" altLang="ja-JP" sz="1800" dirty="0"/>
              <a:t>12 under offer or held for asset management </a:t>
            </a:r>
            <a:r>
              <a:rPr lang="en-GB" altLang="ja-JP" sz="1800" dirty="0" smtClean="0"/>
              <a:t>initiatives</a:t>
            </a:r>
          </a:p>
          <a:p>
            <a:pPr algn="just">
              <a:spcBef>
                <a:spcPct val="30000"/>
              </a:spcBef>
              <a:spcAft>
                <a:spcPts val="1200"/>
              </a:spcAft>
            </a:pPr>
            <a:r>
              <a:rPr lang="en-GB" altLang="ja-JP" sz="1800" dirty="0" smtClean="0"/>
              <a:t>Leaving only six units that have </a:t>
            </a:r>
            <a:r>
              <a:rPr lang="en-GB" altLang="ja-JP" sz="1800" dirty="0"/>
              <a:t>yet to be </a:t>
            </a:r>
            <a:r>
              <a:rPr lang="en-GB" altLang="ja-JP" sz="1800" dirty="0" smtClean="0"/>
              <a:t>re-let</a:t>
            </a:r>
            <a:endParaRPr lang="en-GB" altLang="ja-JP" sz="1800" dirty="0"/>
          </a:p>
          <a:p>
            <a:pPr algn="just">
              <a:spcBef>
                <a:spcPct val="30000"/>
              </a:spcBef>
              <a:spcAft>
                <a:spcPts val="1200"/>
              </a:spcAft>
            </a:pPr>
            <a:r>
              <a:rPr lang="en-GB" altLang="ja-JP" sz="1800" dirty="0" smtClean="0"/>
              <a:t>Of the 94.6% occupancy, 1.0% of relates to units that are in administration but are still open and trading</a:t>
            </a:r>
            <a:endParaRPr lang="en-GB" altLang="ja-JP" sz="1800" dirty="0"/>
          </a:p>
          <a:p>
            <a:pPr>
              <a:spcBef>
                <a:spcPct val="30000"/>
              </a:spcBef>
              <a:defRPr/>
            </a:pPr>
            <a:endParaRPr lang="en-GB" altLang="ja-JP" sz="1800" dirty="0"/>
          </a:p>
          <a:p>
            <a:pPr marL="0" indent="0">
              <a:spcBef>
                <a:spcPct val="30000"/>
              </a:spcBef>
              <a:buNone/>
              <a:defRPr/>
            </a:pPr>
            <a:endParaRPr lang="en-GB" altLang="ja-JP" sz="1800" dirty="0"/>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Administrations</a:t>
            </a:r>
          </a:p>
        </p:txBody>
      </p:sp>
      <p:sp>
        <p:nvSpPr>
          <p:cNvPr id="6" name="Rectangle 3"/>
          <p:cNvSpPr txBox="1">
            <a:spLocks noChangeArrowheads="1"/>
          </p:cNvSpPr>
          <p:nvPr/>
        </p:nvSpPr>
        <p:spPr bwMode="auto">
          <a:xfrm>
            <a:off x="395536" y="6093296"/>
            <a:ext cx="61206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lvl1pPr marL="342900" indent="-342900" algn="l" rtl="0" eaLnBrk="0" fontAlgn="base" hangingPunct="0">
              <a:spcBef>
                <a:spcPts val="700"/>
              </a:spcBef>
              <a:spcAft>
                <a:spcPct val="0"/>
              </a:spcAft>
              <a:buChar char="•"/>
              <a:defRPr sz="2400">
                <a:solidFill>
                  <a:srgbClr val="665C4F"/>
                </a:solidFill>
                <a:latin typeface="+mn-lt"/>
                <a:ea typeface="+mn-ea"/>
                <a:cs typeface="+mn-cs"/>
                <a:sym typeface="Arial" pitchFamily="34" charset="0"/>
              </a:defRPr>
            </a:lvl1pPr>
            <a:lvl2pPr marL="742950" indent="-285750" algn="l" rtl="0" eaLnBrk="0" fontAlgn="base" hangingPunct="0">
              <a:spcBef>
                <a:spcPts val="600"/>
              </a:spcBef>
              <a:spcAft>
                <a:spcPct val="0"/>
              </a:spcAft>
              <a:buChar char="–"/>
              <a:defRPr sz="2400">
                <a:solidFill>
                  <a:srgbClr val="665C4F"/>
                </a:solidFill>
                <a:latin typeface="+mn-lt"/>
                <a:ea typeface="+mn-ea"/>
                <a:cs typeface="+mn-cs"/>
                <a:sym typeface="Arial" pitchFamily="34" charset="0"/>
              </a:defRPr>
            </a:lvl2pPr>
            <a:lvl3pPr marL="1143000" indent="-228600" algn="l" rtl="0" eaLnBrk="0" fontAlgn="base" hangingPunct="0">
              <a:spcBef>
                <a:spcPts val="600"/>
              </a:spcBef>
              <a:spcAft>
                <a:spcPct val="0"/>
              </a:spcAft>
              <a:buChar char="•"/>
              <a:defRPr sz="2000">
                <a:solidFill>
                  <a:srgbClr val="665C4F"/>
                </a:solidFill>
                <a:latin typeface="+mn-lt"/>
                <a:ea typeface="+mn-ea"/>
                <a:cs typeface="+mn-cs"/>
                <a:sym typeface="Arial" pitchFamily="34" charset="0"/>
              </a:defRPr>
            </a:lvl3pPr>
            <a:lvl4pPr marL="16002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4pPr>
            <a:lvl5pPr marL="20574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5pPr>
            <a:lvl6pPr marL="457200" algn="l" rtl="0" fontAlgn="base">
              <a:spcBef>
                <a:spcPts val="500"/>
              </a:spcBef>
              <a:spcAft>
                <a:spcPct val="0"/>
              </a:spcAft>
              <a:defRPr>
                <a:solidFill>
                  <a:srgbClr val="666666"/>
                </a:solidFill>
                <a:latin typeface="+mn-lt"/>
                <a:ea typeface="+mn-ea"/>
                <a:cs typeface="+mn-cs"/>
                <a:sym typeface="Arial" charset="0"/>
              </a:defRPr>
            </a:lvl6pPr>
            <a:lvl7pPr marL="914400" algn="l" rtl="0" fontAlgn="base">
              <a:spcBef>
                <a:spcPts val="500"/>
              </a:spcBef>
              <a:spcAft>
                <a:spcPct val="0"/>
              </a:spcAft>
              <a:defRPr>
                <a:solidFill>
                  <a:srgbClr val="666666"/>
                </a:solidFill>
                <a:latin typeface="+mn-lt"/>
                <a:ea typeface="+mn-ea"/>
                <a:cs typeface="+mn-cs"/>
                <a:sym typeface="Arial" charset="0"/>
              </a:defRPr>
            </a:lvl7pPr>
            <a:lvl8pPr marL="1371600" algn="l" rtl="0" fontAlgn="base">
              <a:spcBef>
                <a:spcPts val="500"/>
              </a:spcBef>
              <a:spcAft>
                <a:spcPct val="0"/>
              </a:spcAft>
              <a:defRPr>
                <a:solidFill>
                  <a:srgbClr val="666666"/>
                </a:solidFill>
                <a:latin typeface="+mn-lt"/>
                <a:ea typeface="+mn-ea"/>
                <a:cs typeface="+mn-cs"/>
                <a:sym typeface="Arial" charset="0"/>
              </a:defRPr>
            </a:lvl8pPr>
            <a:lvl9pPr marL="1828800" algn="l" rtl="0" fontAlgn="base">
              <a:spcBef>
                <a:spcPts val="500"/>
              </a:spcBef>
              <a:spcAft>
                <a:spcPct val="0"/>
              </a:spcAft>
              <a:defRPr>
                <a:solidFill>
                  <a:srgbClr val="666666"/>
                </a:solidFill>
                <a:latin typeface="+mn-lt"/>
                <a:ea typeface="+mn-ea"/>
                <a:cs typeface="+mn-cs"/>
                <a:sym typeface="Arial" charset="0"/>
              </a:defRPr>
            </a:lvl9pPr>
          </a:lstStyle>
          <a:p>
            <a:pPr marL="0" indent="0">
              <a:spcBef>
                <a:spcPct val="30000"/>
              </a:spcBef>
              <a:buNone/>
            </a:pPr>
            <a:r>
              <a:rPr lang="en-GB" altLang="ja-JP" sz="1100" dirty="0" smtClean="0"/>
              <a:t>Information above excluding The Mall Norwich which was sold in July 2012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FE4B15CB-9C94-40F3-ADEC-C0D1BC28A9FF}" type="slidenum">
              <a:rPr lang="en-GB" smtClean="0">
                <a:solidFill>
                  <a:schemeClr val="tx1"/>
                </a:solidFill>
              </a:rPr>
              <a:pPr eaLnBrk="1" hangingPunct="1"/>
              <a:t>11</a:t>
            </a:fld>
            <a:endParaRPr lang="en-GB" dirty="0" smtClean="0">
              <a:solidFill>
                <a:schemeClr val="tx1"/>
              </a:solidFill>
            </a:endParaRPr>
          </a:p>
        </p:txBody>
      </p:sp>
      <p:sp>
        <p:nvSpPr>
          <p:cNvPr id="512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E1F9851D-B07F-4DBD-91D8-6B0880713430}" type="slidenum">
              <a:rPr lang="en-GB" sz="1400">
                <a:solidFill>
                  <a:schemeClr val="tx1"/>
                </a:solidFill>
              </a:rPr>
              <a:pPr algn="r" eaLnBrk="1" hangingPunct="1"/>
              <a:t>11</a:t>
            </a:fld>
            <a:endParaRPr lang="en-GB" sz="1400" dirty="0">
              <a:solidFill>
                <a:schemeClr val="tx1"/>
              </a:solidFill>
            </a:endParaRPr>
          </a:p>
        </p:txBody>
      </p:sp>
      <p:sp>
        <p:nvSpPr>
          <p:cNvPr id="14340" name="Rectangle 3"/>
          <p:cNvSpPr>
            <a:spLocks noGrp="1" noChangeArrowheads="1"/>
          </p:cNvSpPr>
          <p:nvPr>
            <p:ph type="body" idx="4294967295"/>
          </p:nvPr>
        </p:nvSpPr>
        <p:spPr>
          <a:xfrm>
            <a:off x="431800" y="968375"/>
            <a:ext cx="8589963" cy="5268913"/>
          </a:xfrm>
        </p:spPr>
        <p:txBody>
          <a:bodyPr/>
          <a:lstStyle/>
          <a:p>
            <a:pPr marL="0" indent="0">
              <a:buFontTx/>
              <a:buNone/>
              <a:defRPr/>
            </a:pPr>
            <a:r>
              <a:rPr lang="en-GB" sz="1800" dirty="0" smtClean="0">
                <a:latin typeface="+mj-lt"/>
              </a:rPr>
              <a:t>Positive new lettings and detailed negotiations ongoing with the following tenants:</a:t>
            </a:r>
            <a:endParaRPr lang="en-GB" sz="1800" dirty="0">
              <a:latin typeface="+mj-lt"/>
            </a:endParaRPr>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Asset Management</a:t>
            </a:r>
          </a:p>
        </p:txBody>
      </p:sp>
      <p:pic>
        <p:nvPicPr>
          <p:cNvPr id="5126" name="Picture 2" descr="http://www.lizleanpr.co.uk/wp-content/uploads/2012/01/logos-all-clients2-e13262163554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9" y="3584637"/>
            <a:ext cx="194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ttp://www.theretaildatabase.com/images/Logo/schu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5489575"/>
            <a:ext cx="16589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descr="http://www.topcashback.co.uk/images/suppliers/large-logos/office_l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3281425"/>
            <a:ext cx="1885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http://www.1066online.com/HASTINGS-MAIN/LISTINGS/tk-maxx/t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1641475"/>
            <a:ext cx="1943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6" descr="http://www.gshgroup.com/eire/data/Case_Images/jd_sports_compare_the_mark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7150" y="3713390"/>
            <a:ext cx="12065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2" descr="http://t3.gstatic.com/images?q=tbn:ANd9GcTpqcaMdhlDSIXDd0VKlnF8C7e_P-fFnp-8rTRYyv4dYDjZtvd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4438" y="1628775"/>
            <a:ext cx="13049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4" descr="http://www.orchid-cancer.org.uk/site-uploads/images/corporate/logo_paperch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9775" y="5265738"/>
            <a:ext cx="1809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6" descr="http://t1.gstatic.com/images?q=tbn:ANd9GcTtSBgllSLonJnLNUlk916w7qu_xx1GCjnWgvip7IX2RHOmSyT9ZEbgkbLx1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5455" y="1989883"/>
            <a:ext cx="25939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8" descr="http://www.thebrittencentre.com/images/logos/iceland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250" y="4205288"/>
            <a:ext cx="20732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0" descr="http://www.theretaildatabase.com/images/Logo/theentertainer.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3969" y="1543050"/>
            <a:ext cx="22494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32" descr="http://images1.wikia.nocookie.net/__cb20110823145759/logopedia/images/4/49/SportsDirect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7900" y="5437188"/>
            <a:ext cx="1905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34" descr="http://www.chicrepubliq.com/wp-content/uploads/2011/09/hm_logo-thum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16476" y="5314950"/>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6" descr="http://www.towntalk.co.uk/subdomains/lib/image.php/23789_social-network-brings-special-offers-for-trespass-scunthorpe.jpg?image=http://www.scunthorpe.towntalk.co.uk//images_folder/newsimg/23789_social-network-brings-special-offers-for-trespass-scunthorpe.jpg&amp;domain=.co.uk&amp;width=7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8975" y="4280190"/>
            <a:ext cx="16446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2" descr="Return to frontpa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6958" y="1641475"/>
            <a:ext cx="195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ts1.mm.bing.net/th?id=I4837418030990808&amp;pid=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0516" y="4331040"/>
            <a:ext cx="1126067" cy="84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I4588421618009351&amp;pid=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9449" y="2447765"/>
            <a:ext cx="2066925" cy="8336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2.mm.bing.net/th?id=I4990825661532001&amp;pid=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2776311"/>
            <a:ext cx="1417340" cy="71339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4" descr="http://upload.wikimedia.org/wikipedia/commons/3/37/In_shape_Logo_von_The_Cloud.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5925" y="2666093"/>
            <a:ext cx="1514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426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4BF70B12-DEA1-4993-9CB1-036A71B0A824}" type="slidenum">
              <a:rPr lang="en-GB" smtClean="0">
                <a:solidFill>
                  <a:schemeClr val="tx1"/>
                </a:solidFill>
              </a:rPr>
              <a:pPr eaLnBrk="1" hangingPunct="1"/>
              <a:t>12</a:t>
            </a:fld>
            <a:endParaRPr lang="en-GB" dirty="0" smtClean="0">
              <a:solidFill>
                <a:schemeClr val="tx1"/>
              </a:solidFill>
            </a:endParaRPr>
          </a:p>
        </p:txBody>
      </p:sp>
      <p:sp>
        <p:nvSpPr>
          <p:cNvPr id="14339"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D7069B9E-B8F1-4600-BBFE-3A9073605E72}" type="slidenum">
              <a:rPr lang="en-GB" sz="1400">
                <a:solidFill>
                  <a:schemeClr val="tx1"/>
                </a:solidFill>
              </a:rPr>
              <a:pPr algn="r" eaLnBrk="1" hangingPunct="1"/>
              <a:t>12</a:t>
            </a:fld>
            <a:endParaRPr lang="en-GB" sz="1400" dirty="0">
              <a:solidFill>
                <a:schemeClr val="tx1"/>
              </a:solidFill>
            </a:endParaRPr>
          </a:p>
        </p:txBody>
      </p:sp>
      <p:sp>
        <p:nvSpPr>
          <p:cNvPr id="14340" name="Rectangle 3"/>
          <p:cNvSpPr>
            <a:spLocks noGrp="1" noChangeArrowheads="1"/>
          </p:cNvSpPr>
          <p:nvPr>
            <p:ph type="body" idx="4294967295"/>
          </p:nvPr>
        </p:nvSpPr>
        <p:spPr>
          <a:xfrm>
            <a:off x="323528" y="908720"/>
            <a:ext cx="8496622" cy="5400452"/>
          </a:xfrm>
        </p:spPr>
        <p:txBody>
          <a:bodyPr/>
          <a:lstStyle/>
          <a:p>
            <a:pPr marL="0" indent="0" algn="just">
              <a:buFontTx/>
              <a:buNone/>
              <a:defRPr/>
            </a:pPr>
            <a:r>
              <a:rPr lang="en-GB" sz="1800" b="1" dirty="0" smtClean="0"/>
              <a:t>Waterside Lincoln</a:t>
            </a:r>
            <a:endParaRPr lang="en-GB" sz="1800" b="1" dirty="0"/>
          </a:p>
          <a:p>
            <a:pPr algn="just">
              <a:defRPr/>
            </a:pPr>
            <a:r>
              <a:rPr lang="en-GB" sz="1800" dirty="0" smtClean="0"/>
              <a:t>Further upgrade </a:t>
            </a:r>
            <a:r>
              <a:rPr lang="en-GB" sz="1800" dirty="0"/>
              <a:t>to tenant mix with introduction of Office Shoes on a new </a:t>
            </a:r>
            <a:r>
              <a:rPr lang="en-GB" sz="1800" dirty="0" smtClean="0"/>
              <a:t>10 year </a:t>
            </a:r>
            <a:r>
              <a:rPr lang="en-GB" sz="1800" dirty="0"/>
              <a:t>letting without break at </a:t>
            </a:r>
            <a:r>
              <a:rPr lang="en-GB" sz="1800" dirty="0" smtClean="0"/>
              <a:t>ERV</a:t>
            </a:r>
          </a:p>
          <a:p>
            <a:pPr marL="0" indent="0" algn="just">
              <a:buNone/>
              <a:defRPr/>
            </a:pPr>
            <a:endParaRPr lang="en-GB" sz="1800" dirty="0" smtClean="0"/>
          </a:p>
          <a:p>
            <a:pPr algn="just">
              <a:defRPr/>
            </a:pPr>
            <a:r>
              <a:rPr lang="en-GB" sz="1800" dirty="0"/>
              <a:t>Strategy to improve scheme expiry profile making </a:t>
            </a:r>
            <a:r>
              <a:rPr lang="en-GB" sz="1800" dirty="0" smtClean="0"/>
              <a:t>progress:</a:t>
            </a:r>
          </a:p>
          <a:p>
            <a:pPr lvl="1" algn="just">
              <a:defRPr/>
            </a:pPr>
            <a:r>
              <a:rPr lang="en-GB" sz="1800" dirty="0"/>
              <a:t>Terms agreed </a:t>
            </a:r>
            <a:r>
              <a:rPr lang="en-GB" sz="1800" dirty="0" smtClean="0"/>
              <a:t>with three national retailers to either regear or relocate within the scheme </a:t>
            </a:r>
          </a:p>
          <a:p>
            <a:pPr lvl="1" algn="just">
              <a:defRPr/>
            </a:pPr>
            <a:r>
              <a:rPr lang="en-GB" sz="1800" dirty="0" smtClean="0"/>
              <a:t>New letting to Office Shoes on key entrance unit </a:t>
            </a:r>
          </a:p>
          <a:p>
            <a:pPr marL="457200" lvl="1" indent="0" algn="just">
              <a:buNone/>
              <a:defRPr/>
            </a:pPr>
            <a:endParaRPr lang="en-GB" sz="1800" dirty="0" smtClean="0"/>
          </a:p>
          <a:p>
            <a:pPr algn="just">
              <a:defRPr/>
            </a:pPr>
            <a:r>
              <a:rPr lang="en-GB" sz="1800" dirty="0" smtClean="0"/>
              <a:t>Reconfiguration gaining momentum:</a:t>
            </a:r>
          </a:p>
          <a:p>
            <a:pPr lvl="1" algn="just">
              <a:defRPr/>
            </a:pPr>
            <a:r>
              <a:rPr lang="en-GB" sz="1800" dirty="0" smtClean="0"/>
              <a:t>Settled </a:t>
            </a:r>
            <a:r>
              <a:rPr lang="en-GB" sz="1800" dirty="0"/>
              <a:t>scheme </a:t>
            </a:r>
            <a:r>
              <a:rPr lang="en-GB" sz="1800" dirty="0" smtClean="0"/>
              <a:t>design</a:t>
            </a:r>
          </a:p>
          <a:p>
            <a:pPr lvl="1" algn="just">
              <a:defRPr/>
            </a:pPr>
            <a:r>
              <a:rPr lang="en-GB" sz="1800" dirty="0" smtClean="0"/>
              <a:t>Terms agreed with Next for 14,000 sq ft two level unit </a:t>
            </a:r>
          </a:p>
          <a:p>
            <a:pPr lvl="1" algn="just">
              <a:defRPr/>
            </a:pPr>
            <a:r>
              <a:rPr lang="en-GB" sz="1800" dirty="0"/>
              <a:t>Terms agreed with catering operator for newly created Riverside </a:t>
            </a:r>
            <a:r>
              <a:rPr lang="en-GB" sz="1800" dirty="0" smtClean="0"/>
              <a:t>unit</a:t>
            </a:r>
          </a:p>
          <a:p>
            <a:pPr lvl="1" algn="just">
              <a:defRPr/>
            </a:pPr>
            <a:r>
              <a:rPr lang="en-GB" sz="1800" dirty="0" smtClean="0"/>
              <a:t>Advanced negotiations </a:t>
            </a:r>
            <a:r>
              <a:rPr lang="en-GB" sz="1800" dirty="0"/>
              <a:t>with second national fashion anchor for </a:t>
            </a:r>
            <a:r>
              <a:rPr lang="en-GB" sz="1800" dirty="0" smtClean="0"/>
              <a:t>23,000 sq ft unit </a:t>
            </a:r>
          </a:p>
          <a:p>
            <a:pPr lvl="1" algn="just">
              <a:defRPr/>
            </a:pPr>
            <a:r>
              <a:rPr lang="en-GB" sz="1800" dirty="0" smtClean="0"/>
              <a:t>Projected </a:t>
            </a:r>
            <a:r>
              <a:rPr lang="en-GB" sz="1800" dirty="0"/>
              <a:t>site start during H1 2013</a:t>
            </a:r>
            <a:endParaRPr lang="en-GB" sz="1800" dirty="0" smtClean="0"/>
          </a:p>
          <a:p>
            <a:pPr algn="just">
              <a:defRPr/>
            </a:pPr>
            <a:endParaRPr lang="en-GB" sz="1800" dirty="0" smtClean="0">
              <a:solidFill>
                <a:srgbClr val="FF0000"/>
              </a:solidFill>
            </a:endParaRPr>
          </a:p>
          <a:p>
            <a:pPr algn="just">
              <a:defRPr/>
            </a:pPr>
            <a:endParaRPr lang="en-GB" sz="1800" dirty="0" smtClean="0">
              <a:solidFill>
                <a:srgbClr val="FF0000"/>
              </a:solidFill>
            </a:endParaRPr>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Asset Management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38770AD5-DDA1-41FB-A7EA-4146C7EBA5F5}" type="slidenum">
              <a:rPr lang="en-GB" smtClean="0">
                <a:solidFill>
                  <a:schemeClr val="tx1"/>
                </a:solidFill>
              </a:rPr>
              <a:pPr eaLnBrk="1" hangingPunct="1"/>
              <a:t>13</a:t>
            </a:fld>
            <a:endParaRPr lang="en-GB" dirty="0" smtClean="0">
              <a:solidFill>
                <a:schemeClr val="tx1"/>
              </a:solidFill>
            </a:endParaRPr>
          </a:p>
        </p:txBody>
      </p:sp>
      <p:sp>
        <p:nvSpPr>
          <p:cNvPr id="8195"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F6232B9A-4E30-4C90-A490-394589C22B00}" type="slidenum">
              <a:rPr lang="en-GB" sz="1400">
                <a:solidFill>
                  <a:schemeClr val="tx1"/>
                </a:solidFill>
              </a:rPr>
              <a:pPr algn="r" eaLnBrk="1" hangingPunct="1"/>
              <a:t>13</a:t>
            </a:fld>
            <a:endParaRPr lang="en-GB" sz="1400" dirty="0">
              <a:solidFill>
                <a:schemeClr val="tx1"/>
              </a:solidFill>
            </a:endParaRPr>
          </a:p>
        </p:txBody>
      </p:sp>
      <p:sp>
        <p:nvSpPr>
          <p:cNvPr id="14340" name="Rectangle 3"/>
          <p:cNvSpPr>
            <a:spLocks noGrp="1" noChangeArrowheads="1"/>
          </p:cNvSpPr>
          <p:nvPr>
            <p:ph type="body" idx="4294967295"/>
          </p:nvPr>
        </p:nvSpPr>
        <p:spPr>
          <a:xfrm>
            <a:off x="457201" y="836712"/>
            <a:ext cx="5122912" cy="4464496"/>
          </a:xfrm>
        </p:spPr>
        <p:txBody>
          <a:bodyPr/>
          <a:lstStyle/>
          <a:p>
            <a:pPr marL="0" indent="0" algn="just">
              <a:buFontTx/>
              <a:buNone/>
              <a:defRPr/>
            </a:pPr>
            <a:r>
              <a:rPr lang="en-GB" sz="1800" b="1" dirty="0" smtClean="0"/>
              <a:t>Kingfisher Redditch</a:t>
            </a:r>
            <a:endParaRPr lang="en-GB" sz="1800" b="1" dirty="0" smtClean="0">
              <a:solidFill>
                <a:srgbClr val="FF0000"/>
              </a:solidFill>
            </a:endParaRPr>
          </a:p>
          <a:p>
            <a:pPr algn="just">
              <a:defRPr/>
            </a:pPr>
            <a:r>
              <a:rPr lang="en-GB" sz="1800" dirty="0"/>
              <a:t>920,000 sq ft retail scheme acquired May 2012 for £</a:t>
            </a:r>
            <a:r>
              <a:rPr lang="en-GB" sz="1800" dirty="0" smtClean="0"/>
              <a:t>130m at a 8.0% NIY</a:t>
            </a:r>
            <a:endParaRPr lang="en-GB" sz="1800" dirty="0"/>
          </a:p>
          <a:p>
            <a:pPr algn="just">
              <a:defRPr/>
            </a:pPr>
            <a:r>
              <a:rPr lang="en-GB" sz="1800" dirty="0" smtClean="0"/>
              <a:t>Business plan is to grow Zone A rents from £65 / £75 per sq ft through rebalancing </a:t>
            </a:r>
            <a:r>
              <a:rPr lang="en-GB" sz="1800" dirty="0"/>
              <a:t>tenant mix </a:t>
            </a:r>
            <a:r>
              <a:rPr lang="en-GB" sz="1800" dirty="0" smtClean="0"/>
              <a:t>(leisure and fashion operators). Initiatives include:</a:t>
            </a:r>
            <a:endParaRPr lang="en-GB" sz="1800" dirty="0"/>
          </a:p>
          <a:p>
            <a:pPr marL="712788" algn="just">
              <a:buFont typeface="Wingdings" pitchFamily="2" charset="2"/>
              <a:buChar char="Ø"/>
              <a:defRPr/>
            </a:pPr>
            <a:r>
              <a:rPr lang="en-GB" sz="1800" dirty="0" smtClean="0"/>
              <a:t>Subdivide </a:t>
            </a:r>
            <a:r>
              <a:rPr lang="en-GB" sz="1800" dirty="0"/>
              <a:t>former TJ Hughes units and </a:t>
            </a:r>
            <a:r>
              <a:rPr lang="en-GB" sz="1800" dirty="0" smtClean="0"/>
              <a:t>let </a:t>
            </a:r>
            <a:r>
              <a:rPr lang="en-GB" sz="1800" dirty="0"/>
              <a:t>to 4 restaurants adjacent to existing cinema – in progress with good initial A3 </a:t>
            </a:r>
            <a:r>
              <a:rPr lang="en-GB" sz="1800" dirty="0" smtClean="0"/>
              <a:t>demand</a:t>
            </a:r>
          </a:p>
          <a:p>
            <a:pPr marL="712788" algn="just">
              <a:buFont typeface="Wingdings" pitchFamily="2" charset="2"/>
              <a:buChar char="Ø"/>
              <a:defRPr/>
            </a:pPr>
            <a:r>
              <a:rPr lang="en-GB" sz="1800" dirty="0"/>
              <a:t>Enhance fashion mix around central </a:t>
            </a:r>
            <a:r>
              <a:rPr lang="en-GB" sz="1800" dirty="0" smtClean="0"/>
              <a:t>Mall,</a:t>
            </a:r>
            <a:r>
              <a:rPr lang="en-GB" sz="1800" dirty="0"/>
              <a:t> Evesham Walk – in progress with new vision created for “The Walk</a:t>
            </a:r>
            <a:r>
              <a:rPr lang="en-GB" sz="1800" dirty="0" smtClean="0"/>
              <a:t>”</a:t>
            </a:r>
          </a:p>
          <a:p>
            <a:pPr marL="0" indent="0" algn="just">
              <a:buNone/>
              <a:defRPr/>
            </a:pPr>
            <a:endParaRPr lang="en-GB" sz="1800" dirty="0"/>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Asset Management</a:t>
            </a:r>
          </a:p>
        </p:txBody>
      </p:sp>
      <p:pic>
        <p:nvPicPr>
          <p:cNvPr id="3074" name="Picture 2" descr="C:\Users\HBarritt\AppData\Local\Microsoft\Windows\Temporary Internet Files\Content.Outlook\I463X4T3\Debenha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977" y="1308348"/>
            <a:ext cx="2677824" cy="16886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Barritt\AppData\Local\Microsoft\Windows\Temporary Internet Files\Content.Outlook\I463X4T3\Barclays 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248" y="3284984"/>
            <a:ext cx="2707501"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470379" y="5157340"/>
            <a:ext cx="8278085" cy="136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lvl1pPr marL="342900" indent="-342900" algn="l" rtl="0" eaLnBrk="0" fontAlgn="base" hangingPunct="0">
              <a:spcBef>
                <a:spcPts val="700"/>
              </a:spcBef>
              <a:spcAft>
                <a:spcPct val="0"/>
              </a:spcAft>
              <a:buChar char="•"/>
              <a:defRPr sz="2400">
                <a:solidFill>
                  <a:srgbClr val="665C4F"/>
                </a:solidFill>
                <a:latin typeface="+mn-lt"/>
                <a:ea typeface="+mn-ea"/>
                <a:cs typeface="+mn-cs"/>
                <a:sym typeface="Arial" pitchFamily="34" charset="0"/>
              </a:defRPr>
            </a:lvl1pPr>
            <a:lvl2pPr marL="742950" indent="-285750" algn="l" rtl="0" eaLnBrk="0" fontAlgn="base" hangingPunct="0">
              <a:spcBef>
                <a:spcPts val="600"/>
              </a:spcBef>
              <a:spcAft>
                <a:spcPct val="0"/>
              </a:spcAft>
              <a:buChar char="–"/>
              <a:defRPr sz="2400">
                <a:solidFill>
                  <a:srgbClr val="665C4F"/>
                </a:solidFill>
                <a:latin typeface="+mn-lt"/>
                <a:ea typeface="+mn-ea"/>
                <a:cs typeface="+mn-cs"/>
                <a:sym typeface="Arial" pitchFamily="34" charset="0"/>
              </a:defRPr>
            </a:lvl2pPr>
            <a:lvl3pPr marL="1143000" indent="-228600" algn="l" rtl="0" eaLnBrk="0" fontAlgn="base" hangingPunct="0">
              <a:spcBef>
                <a:spcPts val="600"/>
              </a:spcBef>
              <a:spcAft>
                <a:spcPct val="0"/>
              </a:spcAft>
              <a:buChar char="•"/>
              <a:defRPr sz="2000">
                <a:solidFill>
                  <a:srgbClr val="665C4F"/>
                </a:solidFill>
                <a:latin typeface="+mn-lt"/>
                <a:ea typeface="+mn-ea"/>
                <a:cs typeface="+mn-cs"/>
                <a:sym typeface="Arial" pitchFamily="34" charset="0"/>
              </a:defRPr>
            </a:lvl3pPr>
            <a:lvl4pPr marL="16002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4pPr>
            <a:lvl5pPr marL="20574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5pPr>
            <a:lvl6pPr marL="457200" algn="l" rtl="0" fontAlgn="base">
              <a:spcBef>
                <a:spcPts val="500"/>
              </a:spcBef>
              <a:spcAft>
                <a:spcPct val="0"/>
              </a:spcAft>
              <a:defRPr>
                <a:solidFill>
                  <a:srgbClr val="666666"/>
                </a:solidFill>
                <a:latin typeface="+mn-lt"/>
                <a:ea typeface="+mn-ea"/>
                <a:cs typeface="+mn-cs"/>
                <a:sym typeface="Arial" charset="0"/>
              </a:defRPr>
            </a:lvl6pPr>
            <a:lvl7pPr marL="914400" algn="l" rtl="0" fontAlgn="base">
              <a:spcBef>
                <a:spcPts val="500"/>
              </a:spcBef>
              <a:spcAft>
                <a:spcPct val="0"/>
              </a:spcAft>
              <a:defRPr>
                <a:solidFill>
                  <a:srgbClr val="666666"/>
                </a:solidFill>
                <a:latin typeface="+mn-lt"/>
                <a:ea typeface="+mn-ea"/>
                <a:cs typeface="+mn-cs"/>
                <a:sym typeface="Arial" charset="0"/>
              </a:defRPr>
            </a:lvl7pPr>
            <a:lvl8pPr marL="1371600" algn="l" rtl="0" fontAlgn="base">
              <a:spcBef>
                <a:spcPts val="500"/>
              </a:spcBef>
              <a:spcAft>
                <a:spcPct val="0"/>
              </a:spcAft>
              <a:defRPr>
                <a:solidFill>
                  <a:srgbClr val="666666"/>
                </a:solidFill>
                <a:latin typeface="+mn-lt"/>
                <a:ea typeface="+mn-ea"/>
                <a:cs typeface="+mn-cs"/>
                <a:sym typeface="Arial" charset="0"/>
              </a:defRPr>
            </a:lvl8pPr>
            <a:lvl9pPr marL="1828800" algn="l" rtl="0" fontAlgn="base">
              <a:spcBef>
                <a:spcPts val="500"/>
              </a:spcBef>
              <a:spcAft>
                <a:spcPct val="0"/>
              </a:spcAft>
              <a:defRPr>
                <a:solidFill>
                  <a:srgbClr val="666666"/>
                </a:solidFill>
                <a:latin typeface="+mn-lt"/>
                <a:ea typeface="+mn-ea"/>
                <a:cs typeface="+mn-cs"/>
                <a:sym typeface="Arial" charset="0"/>
              </a:defRPr>
            </a:lvl9pPr>
          </a:lstStyle>
          <a:p>
            <a:pPr marL="655637" indent="-285750" algn="just">
              <a:buFont typeface="Wingdings" pitchFamily="2" charset="2"/>
              <a:buChar char="Ø"/>
              <a:tabLst>
                <a:tab pos="717550" algn="l"/>
              </a:tabLst>
              <a:defRPr/>
            </a:pPr>
            <a:r>
              <a:rPr lang="en-GB" sz="1800" dirty="0"/>
              <a:t>Introduction of food store to the shopping centre – optimal site for store being considered to meet occupier </a:t>
            </a:r>
            <a:r>
              <a:rPr lang="en-GB" sz="1800" dirty="0" smtClean="0"/>
              <a:t>demand</a:t>
            </a:r>
          </a:p>
          <a:p>
            <a:pPr marL="655637" indent="-285750" algn="just">
              <a:buFont typeface="Wingdings" pitchFamily="2" charset="2"/>
              <a:buChar char="Ø"/>
              <a:tabLst>
                <a:tab pos="717550" algn="l"/>
              </a:tabLst>
              <a:defRPr/>
            </a:pPr>
            <a:r>
              <a:rPr lang="en-GB" sz="1800" dirty="0" smtClean="0"/>
              <a:t>Improve net income through driving operating efficiencies and improving ancillary income</a:t>
            </a:r>
            <a:endParaRPr lang="en-GB" sz="1800" dirty="0"/>
          </a:p>
        </p:txBody>
      </p:sp>
    </p:spTree>
    <p:extLst>
      <p:ext uri="{BB962C8B-B14F-4D97-AF65-F5344CB8AC3E}">
        <p14:creationId xmlns:p14="http://schemas.microsoft.com/office/powerpoint/2010/main" val="1211824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2BAD4047-A8E7-4E71-81E2-73AA1183D149}" type="slidenum">
              <a:rPr lang="en-GB" smtClean="0">
                <a:solidFill>
                  <a:schemeClr val="tx1"/>
                </a:solidFill>
              </a:rPr>
              <a:pPr eaLnBrk="1" hangingPunct="1"/>
              <a:t>14</a:t>
            </a:fld>
            <a:endParaRPr lang="en-GB" dirty="0" smtClean="0">
              <a:solidFill>
                <a:schemeClr val="tx1"/>
              </a:solidFill>
            </a:endParaRPr>
          </a:p>
        </p:txBody>
      </p:sp>
      <p:sp>
        <p:nvSpPr>
          <p:cNvPr id="9219"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311BD612-E5AC-487D-ABA2-7DD3A1F9FD5D}" type="slidenum">
              <a:rPr lang="en-GB" sz="1400">
                <a:solidFill>
                  <a:schemeClr val="tx1"/>
                </a:solidFill>
              </a:rPr>
              <a:pPr algn="r" eaLnBrk="1" hangingPunct="1"/>
              <a:t>14</a:t>
            </a:fld>
            <a:endParaRPr lang="en-GB" sz="1400" dirty="0">
              <a:solidFill>
                <a:schemeClr val="tx1"/>
              </a:solidFill>
            </a:endParaRPr>
          </a:p>
        </p:txBody>
      </p:sp>
      <p:sp>
        <p:nvSpPr>
          <p:cNvPr id="14340" name="Rectangle 3"/>
          <p:cNvSpPr>
            <a:spLocks noGrp="1" noChangeArrowheads="1"/>
          </p:cNvSpPr>
          <p:nvPr>
            <p:ph type="body" idx="4294967295"/>
          </p:nvPr>
        </p:nvSpPr>
        <p:spPr>
          <a:xfrm>
            <a:off x="468313" y="980728"/>
            <a:ext cx="8299450" cy="4608512"/>
          </a:xfrm>
        </p:spPr>
        <p:txBody>
          <a:bodyPr/>
          <a:lstStyle/>
          <a:p>
            <a:pPr marL="0" indent="0">
              <a:buNone/>
              <a:defRPr/>
            </a:pPr>
            <a:r>
              <a:rPr lang="en-GB" sz="1800" b="1" dirty="0" smtClean="0"/>
              <a:t>The Mall Walthamstow</a:t>
            </a:r>
            <a:endParaRPr lang="en-GB" sz="1800" b="1" dirty="0" smtClean="0">
              <a:solidFill>
                <a:srgbClr val="FF0000"/>
              </a:solidFill>
            </a:endParaRPr>
          </a:p>
          <a:p>
            <a:pPr>
              <a:defRPr/>
            </a:pPr>
            <a:r>
              <a:rPr lang="en-GB" sz="1800" dirty="0" smtClean="0"/>
              <a:t>260,000 sq ft London Mall with strategic plan to drive rental growth through improved retail offer</a:t>
            </a:r>
          </a:p>
          <a:p>
            <a:pPr>
              <a:defRPr/>
            </a:pPr>
            <a:r>
              <a:rPr lang="en-GB" sz="1800" dirty="0" smtClean="0"/>
              <a:t>Proposed </a:t>
            </a:r>
            <a:r>
              <a:rPr lang="en-GB" sz="1800" dirty="0"/>
              <a:t>65,000 sq ft extension incorporated into the Area Action Plan consultation document</a:t>
            </a:r>
          </a:p>
          <a:p>
            <a:pPr>
              <a:defRPr/>
            </a:pPr>
            <a:r>
              <a:rPr lang="en-GB" sz="1800" dirty="0"/>
              <a:t>Terms agreed with retailers to occupy 50% of space</a:t>
            </a:r>
          </a:p>
          <a:p>
            <a:pPr>
              <a:defRPr/>
            </a:pPr>
            <a:r>
              <a:rPr lang="en-GB" sz="1800" dirty="0"/>
              <a:t>Heads of </a:t>
            </a:r>
            <a:r>
              <a:rPr lang="en-GB" sz="1800" dirty="0" smtClean="0"/>
              <a:t>Terms </a:t>
            </a:r>
            <a:r>
              <a:rPr lang="en-GB" sz="1800" dirty="0"/>
              <a:t>on local authority development agreement in place</a:t>
            </a:r>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Asset Management</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490404"/>
            <a:ext cx="7128792" cy="271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92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ja-JP" dirty="0">
                <a:ea typeface="MS PGothic" pitchFamily="34" charset="-128"/>
              </a:rPr>
              <a:t>Hemel Hempstead – Asset Management</a:t>
            </a:r>
          </a:p>
        </p:txBody>
      </p:sp>
      <p:pic>
        <p:nvPicPr>
          <p:cNvPr id="1026" name="Picture 2" descr="C:\Users\DJames\Desktop\Exterior PIC Hemel.png"/>
          <p:cNvPicPr>
            <a:picLocks noChangeAspect="1" noChangeArrowheads="1"/>
          </p:cNvPicPr>
          <p:nvPr/>
        </p:nvPicPr>
        <p:blipFill rotWithShape="1">
          <a:blip r:embed="rId2">
            <a:extLst>
              <a:ext uri="{28A0092B-C50C-407E-A947-70E740481C1C}">
                <a14:useLocalDpi xmlns:a14="http://schemas.microsoft.com/office/drawing/2010/main" val="0"/>
              </a:ext>
            </a:extLst>
          </a:blip>
          <a:srcRect b="75907"/>
          <a:stretch/>
        </p:blipFill>
        <p:spPr bwMode="auto">
          <a:xfrm>
            <a:off x="596482" y="836712"/>
            <a:ext cx="750391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82" y="5027482"/>
            <a:ext cx="7503910" cy="135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6482" y="2024800"/>
            <a:ext cx="8151982" cy="3221395"/>
          </a:xfrm>
          <a:prstGeom prst="rect">
            <a:avLst/>
          </a:prstGeom>
          <a:noFill/>
        </p:spPr>
        <p:txBody>
          <a:bodyPr wrap="square" rtlCol="0">
            <a:spAutoFit/>
          </a:bodyPr>
          <a:lstStyle/>
          <a:p>
            <a:pPr marL="285750" indent="-285750" eaLnBrk="0" hangingPunct="0">
              <a:spcBef>
                <a:spcPts val="700"/>
              </a:spcBef>
              <a:buFont typeface="Arial" pitchFamily="34" charset="0"/>
              <a:buChar char="•"/>
              <a:defRPr/>
            </a:pPr>
            <a:r>
              <a:rPr lang="en-GB" dirty="0">
                <a:solidFill>
                  <a:srgbClr val="665C4F"/>
                </a:solidFill>
                <a:latin typeface="+mn-lt"/>
                <a:ea typeface="+mn-ea"/>
                <a:cs typeface="+mn-cs"/>
              </a:rPr>
              <a:t>Planning </a:t>
            </a:r>
            <a:r>
              <a:rPr lang="en-GB" dirty="0" smtClean="0">
                <a:solidFill>
                  <a:srgbClr val="665C4F"/>
                </a:solidFill>
                <a:latin typeface="+mn-lt"/>
                <a:ea typeface="+mn-ea"/>
                <a:cs typeface="+mn-cs"/>
              </a:rPr>
              <a:t>consent obtained 13 </a:t>
            </a:r>
            <a:r>
              <a:rPr lang="en-GB" dirty="0">
                <a:solidFill>
                  <a:srgbClr val="665C4F"/>
                </a:solidFill>
                <a:latin typeface="+mn-lt"/>
                <a:ea typeface="+mn-ea"/>
                <a:cs typeface="+mn-cs"/>
              </a:rPr>
              <a:t>March 2012</a:t>
            </a:r>
          </a:p>
          <a:p>
            <a:pPr marL="285750" indent="-285750" eaLnBrk="0" hangingPunct="0">
              <a:spcBef>
                <a:spcPts val="700"/>
              </a:spcBef>
              <a:buFont typeface="Arial" pitchFamily="34" charset="0"/>
              <a:buChar char="•"/>
              <a:defRPr/>
            </a:pPr>
            <a:r>
              <a:rPr lang="en-GB" dirty="0" smtClean="0">
                <a:solidFill>
                  <a:srgbClr val="665C4F"/>
                </a:solidFill>
                <a:latin typeface="+mn-lt"/>
                <a:ea typeface="+mn-ea"/>
                <a:cs typeface="+mn-cs"/>
              </a:rPr>
              <a:t>Re-development </a:t>
            </a:r>
            <a:r>
              <a:rPr lang="en-GB" dirty="0">
                <a:solidFill>
                  <a:srgbClr val="665C4F"/>
                </a:solidFill>
                <a:latin typeface="+mn-lt"/>
                <a:ea typeface="+mn-ea"/>
                <a:cs typeface="+mn-cs"/>
              </a:rPr>
              <a:t>and re-branding of </a:t>
            </a:r>
            <a:r>
              <a:rPr lang="en-GB" dirty="0" smtClean="0">
                <a:solidFill>
                  <a:srgbClr val="665C4F"/>
                </a:solidFill>
                <a:latin typeface="+mn-lt"/>
                <a:ea typeface="+mn-ea"/>
                <a:cs typeface="+mn-cs"/>
              </a:rPr>
              <a:t>the </a:t>
            </a:r>
            <a:r>
              <a:rPr lang="en-GB" dirty="0">
                <a:solidFill>
                  <a:srgbClr val="665C4F"/>
                </a:solidFill>
                <a:latin typeface="+mn-lt"/>
                <a:ea typeface="+mn-ea"/>
                <a:cs typeface="+mn-cs"/>
              </a:rPr>
              <a:t>160,000 sq ft scheme</a:t>
            </a:r>
          </a:p>
          <a:p>
            <a:pPr marL="285750" indent="-285750" eaLnBrk="0" hangingPunct="0">
              <a:spcBef>
                <a:spcPts val="700"/>
              </a:spcBef>
              <a:buFont typeface="Arial" pitchFamily="34" charset="0"/>
              <a:buChar char="•"/>
              <a:defRPr/>
            </a:pPr>
            <a:r>
              <a:rPr lang="en-GB" dirty="0" smtClean="0">
                <a:solidFill>
                  <a:srgbClr val="665C4F"/>
                </a:solidFill>
                <a:latin typeface="+mn-lt"/>
                <a:ea typeface="+mn-ea"/>
                <a:cs typeface="+mn-cs"/>
              </a:rPr>
              <a:t>Replacement </a:t>
            </a:r>
            <a:r>
              <a:rPr lang="en-GB" dirty="0">
                <a:solidFill>
                  <a:srgbClr val="665C4F"/>
                </a:solidFill>
                <a:latin typeface="+mn-lt"/>
                <a:ea typeface="+mn-ea"/>
                <a:cs typeface="+mn-cs"/>
              </a:rPr>
              <a:t>of swimming complex and </a:t>
            </a:r>
            <a:r>
              <a:rPr lang="en-GB" dirty="0" smtClean="0">
                <a:solidFill>
                  <a:srgbClr val="665C4F"/>
                </a:solidFill>
                <a:latin typeface="+mn-lt"/>
                <a:ea typeface="+mn-ea"/>
                <a:cs typeface="+mn-cs"/>
              </a:rPr>
              <a:t>nightclubs with </a:t>
            </a:r>
            <a:r>
              <a:rPr lang="en-GB" dirty="0">
                <a:solidFill>
                  <a:srgbClr val="665C4F"/>
                </a:solidFill>
                <a:latin typeface="+mn-lt"/>
                <a:ea typeface="+mn-ea"/>
                <a:cs typeface="+mn-cs"/>
              </a:rPr>
              <a:t>family dining, adventure play areas and first floor gym, with the ice rink to be retained</a:t>
            </a:r>
          </a:p>
          <a:p>
            <a:pPr marL="285750" indent="-285750" eaLnBrk="0" hangingPunct="0">
              <a:spcBef>
                <a:spcPts val="700"/>
              </a:spcBef>
              <a:buFont typeface="Arial" pitchFamily="34" charset="0"/>
              <a:buChar char="•"/>
              <a:defRPr/>
            </a:pPr>
            <a:r>
              <a:rPr lang="en-GB" dirty="0" smtClean="0">
                <a:solidFill>
                  <a:srgbClr val="665C4F"/>
                </a:solidFill>
                <a:latin typeface="+mn-lt"/>
                <a:ea typeface="+mn-ea"/>
                <a:cs typeface="+mn-cs"/>
              </a:rPr>
              <a:t>Significant </a:t>
            </a:r>
            <a:r>
              <a:rPr lang="en-GB" dirty="0">
                <a:solidFill>
                  <a:srgbClr val="665C4F"/>
                </a:solidFill>
                <a:latin typeface="+mn-lt"/>
                <a:ea typeface="+mn-ea"/>
                <a:cs typeface="+mn-cs"/>
              </a:rPr>
              <a:t>letting </a:t>
            </a:r>
            <a:r>
              <a:rPr lang="en-GB" dirty="0" smtClean="0">
                <a:solidFill>
                  <a:srgbClr val="665C4F"/>
                </a:solidFill>
                <a:latin typeface="+mn-lt"/>
                <a:ea typeface="+mn-ea"/>
                <a:cs typeface="+mn-cs"/>
              </a:rPr>
              <a:t>progress made:</a:t>
            </a:r>
          </a:p>
          <a:p>
            <a:pPr marL="742950" lvl="1" indent="-285750" eaLnBrk="0" hangingPunct="0">
              <a:spcBef>
                <a:spcPts val="0"/>
              </a:spcBef>
              <a:buFontTx/>
              <a:buChar char="-"/>
              <a:defRPr/>
            </a:pPr>
            <a:r>
              <a:rPr lang="en-GB" dirty="0">
                <a:solidFill>
                  <a:srgbClr val="665C4F"/>
                </a:solidFill>
                <a:latin typeface="+mn-lt"/>
                <a:ea typeface="+mn-ea"/>
                <a:cs typeface="+mn-cs"/>
              </a:rPr>
              <a:t>Terms agreed on </a:t>
            </a:r>
            <a:r>
              <a:rPr lang="en-GB" dirty="0" smtClean="0">
                <a:solidFill>
                  <a:srgbClr val="665C4F"/>
                </a:solidFill>
                <a:latin typeface="+mn-lt"/>
                <a:ea typeface="+mn-ea"/>
                <a:cs typeface="+mn-cs"/>
              </a:rPr>
              <a:t>5 of </a:t>
            </a:r>
            <a:r>
              <a:rPr lang="en-GB" dirty="0">
                <a:solidFill>
                  <a:srgbClr val="665C4F"/>
                </a:solidFill>
                <a:latin typeface="+mn-lt"/>
                <a:ea typeface="+mn-ea"/>
                <a:cs typeface="+mn-cs"/>
              </a:rPr>
              <a:t>the 8 restaurant units </a:t>
            </a:r>
          </a:p>
          <a:p>
            <a:pPr marL="742950" lvl="1" indent="-285750" eaLnBrk="0" hangingPunct="0">
              <a:spcBef>
                <a:spcPts val="0"/>
              </a:spcBef>
              <a:buFontTx/>
              <a:buChar char="-"/>
              <a:defRPr/>
            </a:pPr>
            <a:r>
              <a:rPr lang="en-GB" dirty="0">
                <a:solidFill>
                  <a:srgbClr val="665C4F"/>
                </a:solidFill>
                <a:latin typeface="+mn-lt"/>
                <a:ea typeface="+mn-ea"/>
                <a:cs typeface="+mn-cs"/>
              </a:rPr>
              <a:t>Terms agreed with Dacorum Sports Trust for the gym, adventure 	    play area and the ice rink</a:t>
            </a:r>
          </a:p>
          <a:p>
            <a:pPr marL="285750" indent="-285750">
              <a:spcBef>
                <a:spcPts val="700"/>
              </a:spcBef>
              <a:buFont typeface="Arial" pitchFamily="34" charset="0"/>
              <a:buChar char="•"/>
            </a:pPr>
            <a:r>
              <a:rPr lang="en-GB" dirty="0">
                <a:solidFill>
                  <a:srgbClr val="665C4F"/>
                </a:solidFill>
                <a:latin typeface="+mn-lt"/>
                <a:ea typeface="+mn-ea"/>
                <a:cs typeface="+mn-cs"/>
              </a:rPr>
              <a:t>Options for the remaining space include </a:t>
            </a:r>
            <a:r>
              <a:rPr lang="en-GB" dirty="0" smtClean="0">
                <a:solidFill>
                  <a:srgbClr val="665C4F"/>
                </a:solidFill>
                <a:latin typeface="+mn-lt"/>
                <a:ea typeface="+mn-ea"/>
                <a:cs typeface="+mn-cs"/>
              </a:rPr>
              <a:t>ten-pin </a:t>
            </a:r>
            <a:r>
              <a:rPr lang="en-GB" dirty="0">
                <a:solidFill>
                  <a:srgbClr val="665C4F"/>
                </a:solidFill>
                <a:latin typeface="+mn-lt"/>
                <a:ea typeface="+mn-ea"/>
                <a:cs typeface="+mn-cs"/>
              </a:rPr>
              <a:t>bowling, bingo and family based activities</a:t>
            </a:r>
          </a:p>
        </p:txBody>
      </p:sp>
      <p:sp>
        <p:nvSpPr>
          <p:cNvPr id="6"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311BD612-E5AC-487D-ABA2-7DD3A1F9FD5D}" type="slidenum">
              <a:rPr lang="en-GB" sz="1400">
                <a:solidFill>
                  <a:schemeClr val="tx1"/>
                </a:solidFill>
              </a:rPr>
              <a:pPr algn="r" eaLnBrk="1" hangingPunct="1"/>
              <a:t>15</a:t>
            </a:fld>
            <a:endParaRPr lang="en-GB" sz="1400" dirty="0">
              <a:solidFill>
                <a:schemeClr val="tx1"/>
              </a:solidFill>
            </a:endParaRPr>
          </a:p>
        </p:txBody>
      </p:sp>
    </p:spTree>
    <p:extLst>
      <p:ext uri="{BB962C8B-B14F-4D97-AF65-F5344CB8AC3E}">
        <p14:creationId xmlns:p14="http://schemas.microsoft.com/office/powerpoint/2010/main" val="1013940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76B75E02-9E9D-4C10-82EA-A5FE533AFFD6}" type="slidenum">
              <a:rPr lang="en-GB" smtClean="0">
                <a:solidFill>
                  <a:schemeClr val="tx1"/>
                </a:solidFill>
              </a:rPr>
              <a:pPr eaLnBrk="1" hangingPunct="1"/>
              <a:t>16</a:t>
            </a:fld>
            <a:endParaRPr lang="en-GB" dirty="0" smtClean="0">
              <a:solidFill>
                <a:schemeClr val="tx1"/>
              </a:solidFill>
            </a:endParaRPr>
          </a:p>
        </p:txBody>
      </p:sp>
      <p:sp>
        <p:nvSpPr>
          <p:cNvPr id="7171"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95732786-B07D-4BFB-BF1C-1D64A17CE186}" type="slidenum">
              <a:rPr lang="en-GB" sz="1400">
                <a:solidFill>
                  <a:schemeClr val="tx1"/>
                </a:solidFill>
              </a:rPr>
              <a:pPr algn="r" eaLnBrk="1" hangingPunct="1"/>
              <a:t>16</a:t>
            </a:fld>
            <a:endParaRPr lang="en-GB" sz="1400" dirty="0">
              <a:solidFill>
                <a:schemeClr val="tx1"/>
              </a:solidFill>
            </a:endParaRPr>
          </a:p>
        </p:txBody>
      </p:sp>
      <p:sp>
        <p:nvSpPr>
          <p:cNvPr id="1331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Valuations</a:t>
            </a:r>
            <a:endParaRPr lang="en-US" altLang="ja-JP" sz="2200" b="1" dirty="0">
              <a:solidFill>
                <a:srgbClr val="666633"/>
              </a:solidFill>
              <a:latin typeface="+mj-lt"/>
              <a:ea typeface="MS PGothic" pitchFamily="34" charset="-128"/>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946949263"/>
              </p:ext>
            </p:extLst>
          </p:nvPr>
        </p:nvGraphicFramePr>
        <p:xfrm>
          <a:off x="611188" y="1557338"/>
          <a:ext cx="8064500" cy="4218039"/>
        </p:xfrm>
        <a:graphic>
          <a:graphicData uri="http://schemas.openxmlformats.org/drawingml/2006/table">
            <a:tbl>
              <a:tblPr firstRow="1" firstCol="1" bandRow="1" bandCol="1"/>
              <a:tblGrid>
                <a:gridCol w="1113469"/>
                <a:gridCol w="1382844"/>
                <a:gridCol w="1535937"/>
                <a:gridCol w="1296080"/>
                <a:gridCol w="1206926"/>
                <a:gridCol w="1529244"/>
              </a:tblGrid>
              <a:tr h="298978">
                <a:tc>
                  <a:txBody>
                    <a:bodyPr/>
                    <a:lstStyle/>
                    <a:p>
                      <a:pPr>
                        <a:spcAft>
                          <a:spcPts val="0"/>
                        </a:spcAft>
                      </a:pPr>
                      <a:r>
                        <a:rPr lang="en-GB" sz="1800" b="1" dirty="0">
                          <a:solidFill>
                            <a:srgbClr val="665C4F"/>
                          </a:solidFill>
                          <a:effectLst/>
                          <a:latin typeface="Arial"/>
                          <a:ea typeface="MS Mincho"/>
                        </a:rPr>
                        <a:t> </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Valuation</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Valuation</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Valuation</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NIY</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NIY</a:t>
                      </a:r>
                      <a:endParaRPr lang="en-GB" sz="1800" dirty="0">
                        <a:solidFill>
                          <a:srgbClr val="665C4F"/>
                        </a:solidFill>
                        <a:effectLst/>
                        <a:latin typeface="Times New Roman"/>
                        <a:ea typeface="MS Mincho"/>
                      </a:endParaRPr>
                    </a:p>
                  </a:txBody>
                  <a:tcPr marL="68577" marR="68577" marT="0" marB="0" anchor="b">
                    <a:lnL>
                      <a:noFill/>
                    </a:lnL>
                    <a:lnR>
                      <a:noFill/>
                    </a:lnR>
                    <a:lnT w="19050" cap="flat" cmpd="sng" algn="ctr">
                      <a:solidFill>
                        <a:srgbClr val="000000"/>
                      </a:solidFill>
                      <a:prstDash val="solid"/>
                      <a:round/>
                      <a:headEnd type="none" w="med" len="med"/>
                      <a:tailEnd type="none" w="med" len="med"/>
                    </a:lnT>
                    <a:lnB>
                      <a:noFill/>
                    </a:lnB>
                  </a:tcPr>
                </a:tc>
              </a:tr>
              <a:tr h="548586">
                <a:tc>
                  <a:txBody>
                    <a:bodyPr/>
                    <a:lstStyle/>
                    <a:p>
                      <a:pPr>
                        <a:spcAft>
                          <a:spcPts val="0"/>
                        </a:spcAft>
                      </a:pPr>
                      <a:r>
                        <a:rPr lang="en-GB" sz="1800" b="1" dirty="0">
                          <a:solidFill>
                            <a:srgbClr val="665C4F"/>
                          </a:solidFill>
                          <a:effectLst/>
                          <a:latin typeface="Arial"/>
                          <a:ea typeface="MS Mincho"/>
                        </a:rPr>
                        <a:t> </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30 June 2012</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30 December 2011</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movement</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30 June 2012</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30 December 2011</a:t>
                      </a:r>
                      <a:endParaRPr lang="en-GB" sz="1800" dirty="0">
                        <a:solidFill>
                          <a:srgbClr val="665C4F"/>
                        </a:solidFill>
                        <a:effectLst/>
                        <a:latin typeface="Times New Roman"/>
                        <a:ea typeface="MS Mincho"/>
                      </a:endParaRPr>
                    </a:p>
                  </a:txBody>
                  <a:tcPr marL="68577" marR="68577" marT="0" marB="0" anchor="b">
                    <a:lnL>
                      <a:noFill/>
                    </a:lnL>
                    <a:lnR>
                      <a:noFill/>
                    </a:lnR>
                    <a:lnT>
                      <a:noFill/>
                    </a:lnT>
                    <a:lnB>
                      <a:noFill/>
                    </a:lnB>
                  </a:tcPr>
                </a:tc>
              </a:tr>
              <a:tr h="380643">
                <a:tc>
                  <a:txBody>
                    <a:bodyPr/>
                    <a:lstStyle/>
                    <a:p>
                      <a:pPr>
                        <a:spcAft>
                          <a:spcPts val="0"/>
                        </a:spcAft>
                      </a:pPr>
                      <a:r>
                        <a:rPr lang="en-GB" sz="1800" b="1" dirty="0">
                          <a:solidFill>
                            <a:srgbClr val="665C4F"/>
                          </a:solidFill>
                          <a:effectLst/>
                          <a:latin typeface="Arial"/>
                          <a:ea typeface="MS Mincho"/>
                        </a:rPr>
                        <a:t>Portfolio</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€million</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€million</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€million</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a:t>
                      </a:r>
                      <a:endParaRPr lang="en-GB" sz="1800" dirty="0">
                        <a:solidFill>
                          <a:srgbClr val="665C4F"/>
                        </a:solidFill>
                        <a:effectLst/>
                        <a:latin typeface="Times New Roman"/>
                        <a:ea typeface="MS Mincho"/>
                      </a:endParaRPr>
                    </a:p>
                  </a:txBody>
                  <a:tcPr marL="68577" marR="68577" marT="0" marB="0" anchor="b">
                    <a:lnL>
                      <a:noFill/>
                    </a:lnL>
                    <a:lnR>
                      <a:noFill/>
                    </a:lnR>
                    <a:lnT>
                      <a:noFill/>
                    </a:lnT>
                    <a:lnB w="19050" cap="flat" cmpd="sng" algn="ctr">
                      <a:solidFill>
                        <a:srgbClr val="000000"/>
                      </a:solidFill>
                      <a:prstDash val="solid"/>
                      <a:round/>
                      <a:headEnd type="none" w="med" len="med"/>
                      <a:tailEnd type="none" w="med" len="med"/>
                    </a:lnB>
                  </a:tcPr>
                </a:tc>
              </a:tr>
              <a:tr h="380643">
                <a:tc>
                  <a:txBody>
                    <a:bodyPr/>
                    <a:lstStyle/>
                    <a:p>
                      <a:pPr>
                        <a:spcAft>
                          <a:spcPts val="0"/>
                        </a:spcAft>
                      </a:pPr>
                      <a:r>
                        <a:rPr lang="en-GB" sz="1800" dirty="0">
                          <a:solidFill>
                            <a:srgbClr val="665C4F"/>
                          </a:solidFill>
                          <a:effectLst/>
                          <a:latin typeface="Arial"/>
                          <a:ea typeface="MS Mincho"/>
                        </a:rPr>
                        <a:t>1</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54.3</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55.3</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(1.0)</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6.9</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6.8</a:t>
                      </a:r>
                      <a:endParaRPr lang="en-GB" sz="1800" dirty="0">
                        <a:solidFill>
                          <a:srgbClr val="665C4F"/>
                        </a:solidFill>
                        <a:effectLst/>
                        <a:latin typeface="Times New Roman"/>
                        <a:ea typeface="MS Mincho"/>
                      </a:endParaRPr>
                    </a:p>
                  </a:txBody>
                  <a:tcPr marL="68577" marR="68577" marT="0" marB="0" anchor="ctr">
                    <a:lnL>
                      <a:noFill/>
                    </a:lnL>
                    <a:lnR>
                      <a:noFill/>
                    </a:lnR>
                    <a:lnT w="19050" cap="flat" cmpd="sng" algn="ctr">
                      <a:solidFill>
                        <a:srgbClr val="000000"/>
                      </a:solidFill>
                      <a:prstDash val="solid"/>
                      <a:round/>
                      <a:headEnd type="none" w="med" len="med"/>
                      <a:tailEnd type="none" w="med" len="med"/>
                    </a:lnT>
                    <a:lnB>
                      <a:noFill/>
                    </a:lnB>
                  </a:tcPr>
                </a:tc>
              </a:tr>
              <a:tr h="380643">
                <a:tc>
                  <a:txBody>
                    <a:bodyPr/>
                    <a:lstStyle/>
                    <a:p>
                      <a:pPr>
                        <a:spcAft>
                          <a:spcPts val="0"/>
                        </a:spcAft>
                      </a:pPr>
                      <a:r>
                        <a:rPr lang="en-GB" sz="1800" dirty="0">
                          <a:solidFill>
                            <a:srgbClr val="665C4F"/>
                          </a:solidFill>
                          <a:effectLst/>
                          <a:latin typeface="Arial"/>
                          <a:ea typeface="MS Mincho"/>
                        </a:rPr>
                        <a:t>2</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92.2</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92.7</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(0.5)</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6.3</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6.3</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r>
              <a:tr h="352960">
                <a:tc>
                  <a:txBody>
                    <a:bodyPr/>
                    <a:lstStyle/>
                    <a:p>
                      <a:pPr>
                        <a:spcAft>
                          <a:spcPts val="0"/>
                        </a:spcAft>
                      </a:pPr>
                      <a:r>
                        <a:rPr lang="en-GB" sz="1800" dirty="0">
                          <a:solidFill>
                            <a:srgbClr val="665C4F"/>
                          </a:solidFill>
                          <a:effectLst/>
                          <a:latin typeface="Arial"/>
                          <a:ea typeface="MS Mincho"/>
                        </a:rPr>
                        <a:t>3</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143.6</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144.3</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(0.7)</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6.4</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6.4</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r>
              <a:tr h="380643">
                <a:tc>
                  <a:txBody>
                    <a:bodyPr/>
                    <a:lstStyle/>
                    <a:p>
                      <a:pPr>
                        <a:spcAft>
                          <a:spcPts val="0"/>
                        </a:spcAft>
                      </a:pPr>
                      <a:r>
                        <a:rPr lang="en-GB" sz="1800" dirty="0">
                          <a:solidFill>
                            <a:srgbClr val="665C4F"/>
                          </a:solidFill>
                          <a:effectLst/>
                          <a:latin typeface="Arial"/>
                          <a:ea typeface="MS Mincho"/>
                        </a:rPr>
                        <a:t>5</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56.7</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58.3</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(1.6)</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b="1" dirty="0">
                          <a:solidFill>
                            <a:srgbClr val="665C4F"/>
                          </a:solidFill>
                          <a:effectLst/>
                          <a:latin typeface="Arial"/>
                          <a:ea typeface="MS Mincho"/>
                        </a:rPr>
                        <a:t>6.8</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c>
                  <a:txBody>
                    <a:bodyPr/>
                    <a:lstStyle/>
                    <a:p>
                      <a:pPr algn="r">
                        <a:spcAft>
                          <a:spcPts val="0"/>
                        </a:spcAft>
                      </a:pPr>
                      <a:r>
                        <a:rPr lang="en-GB" sz="1800" dirty="0">
                          <a:solidFill>
                            <a:srgbClr val="665C4F"/>
                          </a:solidFill>
                          <a:effectLst/>
                          <a:latin typeface="Arial"/>
                          <a:ea typeface="MS Mincho"/>
                        </a:rPr>
                        <a:t>6.8</a:t>
                      </a:r>
                      <a:endParaRPr lang="en-GB" sz="1800" dirty="0">
                        <a:solidFill>
                          <a:srgbClr val="665C4F"/>
                        </a:solidFill>
                        <a:effectLst/>
                        <a:latin typeface="Times New Roman"/>
                        <a:ea typeface="MS Mincho"/>
                      </a:endParaRPr>
                    </a:p>
                  </a:txBody>
                  <a:tcPr marL="68577" marR="68577" marT="0" marB="0" anchor="ctr">
                    <a:lnL>
                      <a:noFill/>
                    </a:lnL>
                    <a:lnR>
                      <a:noFill/>
                    </a:lnR>
                    <a:lnT>
                      <a:noFill/>
                    </a:lnT>
                    <a:lnB>
                      <a:noFill/>
                    </a:lnB>
                  </a:tcPr>
                </a:tc>
              </a:tr>
              <a:tr h="380643">
                <a:tc>
                  <a:txBody>
                    <a:bodyPr/>
                    <a:lstStyle/>
                    <a:p>
                      <a:pPr>
                        <a:spcAft>
                          <a:spcPts val="0"/>
                        </a:spcAft>
                      </a:pPr>
                      <a:r>
                        <a:rPr lang="en-GB" sz="1800" dirty="0">
                          <a:solidFill>
                            <a:srgbClr val="665C4F"/>
                          </a:solidFill>
                          <a:effectLst/>
                          <a:latin typeface="Arial"/>
                          <a:ea typeface="MS Mincho"/>
                        </a:rPr>
                        <a:t>6</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70.5</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67.3</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3.2</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7.0</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7.0</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r>
              <a:tr h="352960">
                <a:tc>
                  <a:txBody>
                    <a:bodyPr/>
                    <a:lstStyle/>
                    <a:p>
                      <a:pPr>
                        <a:spcAft>
                          <a:spcPts val="0"/>
                        </a:spcAft>
                      </a:pPr>
                      <a:r>
                        <a:rPr lang="en-GB" sz="1800" dirty="0">
                          <a:solidFill>
                            <a:srgbClr val="665C4F"/>
                          </a:solidFill>
                          <a:effectLst/>
                          <a:latin typeface="Arial"/>
                          <a:ea typeface="MS Mincho"/>
                        </a:rPr>
                        <a:t> </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417.3</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417.9</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(0.6)</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b="1" dirty="0">
                          <a:solidFill>
                            <a:srgbClr val="665C4F"/>
                          </a:solidFill>
                          <a:effectLst/>
                          <a:latin typeface="Arial"/>
                          <a:ea typeface="MS Mincho"/>
                        </a:rPr>
                        <a:t>6.6</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800" dirty="0">
                          <a:solidFill>
                            <a:srgbClr val="665C4F"/>
                          </a:solidFill>
                          <a:effectLst/>
                          <a:latin typeface="Arial"/>
                          <a:ea typeface="MS Mincho"/>
                        </a:rPr>
                        <a:t>6.6</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tcPr>
                </a:tc>
              </a:tr>
              <a:tr h="380643">
                <a:tc>
                  <a:txBody>
                    <a:bodyPr/>
                    <a:lstStyle/>
                    <a:p>
                      <a:pPr>
                        <a:spcAft>
                          <a:spcPts val="0"/>
                        </a:spcAft>
                      </a:pPr>
                      <a:r>
                        <a:rPr lang="en-GB" sz="1800" dirty="0">
                          <a:solidFill>
                            <a:srgbClr val="665C4F"/>
                          </a:solidFill>
                          <a:effectLst/>
                          <a:latin typeface="Arial"/>
                          <a:ea typeface="MS Mincho"/>
                        </a:rPr>
                        <a:t>4</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154.5</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176.0</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(21.5)</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8.4</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6.7</a:t>
                      </a:r>
                      <a:endParaRPr lang="en-GB" sz="1800" dirty="0">
                        <a:solidFill>
                          <a:srgbClr val="665C4F"/>
                        </a:solidFill>
                        <a:effectLst/>
                        <a:latin typeface="Times New Roman"/>
                        <a:ea typeface="MS Mincho"/>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tcPr>
                </a:tc>
              </a:tr>
              <a:tr h="380643">
                <a:tc>
                  <a:txBody>
                    <a:bodyPr/>
                    <a:lstStyle/>
                    <a:p>
                      <a:pPr>
                        <a:spcAft>
                          <a:spcPts val="0"/>
                        </a:spcAft>
                      </a:pPr>
                      <a:r>
                        <a:rPr lang="en-GB" sz="1800" dirty="0">
                          <a:solidFill>
                            <a:srgbClr val="665C4F"/>
                          </a:solidFill>
                          <a:effectLst/>
                          <a:latin typeface="Arial"/>
                          <a:ea typeface="MS Mincho"/>
                        </a:rPr>
                        <a:t>Total</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571.8</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593.9</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(22.1)</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b="1" dirty="0">
                          <a:solidFill>
                            <a:srgbClr val="665C4F"/>
                          </a:solidFill>
                          <a:effectLst/>
                          <a:latin typeface="Arial"/>
                          <a:ea typeface="MS Mincho"/>
                        </a:rPr>
                        <a:t>7.1</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800" dirty="0">
                          <a:solidFill>
                            <a:srgbClr val="665C4F"/>
                          </a:solidFill>
                          <a:effectLst/>
                          <a:latin typeface="Arial"/>
                          <a:ea typeface="MS Mincho"/>
                        </a:rPr>
                        <a:t>6.6</a:t>
                      </a:r>
                      <a:endParaRPr lang="en-GB" sz="1800" dirty="0">
                        <a:solidFill>
                          <a:srgbClr val="665C4F"/>
                        </a:solidFill>
                        <a:effectLst/>
                        <a:latin typeface="Times New Roman"/>
                        <a:ea typeface="MS Mincho"/>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4475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4194448B-708F-4887-9A50-7D3220CF5B92}" type="slidenum">
              <a:rPr lang="en-GB" smtClean="0">
                <a:solidFill>
                  <a:schemeClr val="tx1"/>
                </a:solidFill>
              </a:rPr>
              <a:pPr eaLnBrk="1" hangingPunct="1"/>
              <a:t>17</a:t>
            </a:fld>
            <a:endParaRPr lang="en-GB" dirty="0" smtClean="0">
              <a:solidFill>
                <a:schemeClr val="tx1"/>
              </a:solidFill>
            </a:endParaRPr>
          </a:p>
        </p:txBody>
      </p:sp>
      <p:sp>
        <p:nvSpPr>
          <p:cNvPr id="4099"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6F29E0D3-D54A-49B2-980B-9A504976734B}" type="slidenum">
              <a:rPr lang="en-GB" sz="1400">
                <a:solidFill>
                  <a:schemeClr val="tx1"/>
                </a:solidFill>
              </a:rPr>
              <a:pPr algn="r" eaLnBrk="1" hangingPunct="1"/>
              <a:t>17</a:t>
            </a:fld>
            <a:endParaRPr lang="en-GB" sz="1400" dirty="0">
              <a:solidFill>
                <a:schemeClr val="tx1"/>
              </a:solidFill>
            </a:endParaRPr>
          </a:p>
        </p:txBody>
      </p:sp>
      <p:sp>
        <p:nvSpPr>
          <p:cNvPr id="22532" name="Rectangle 3"/>
          <p:cNvSpPr>
            <a:spLocks noGrp="1" noChangeArrowheads="1"/>
          </p:cNvSpPr>
          <p:nvPr>
            <p:ph type="body" idx="4294967295"/>
          </p:nvPr>
        </p:nvSpPr>
        <p:spPr>
          <a:xfrm>
            <a:off x="457200" y="836712"/>
            <a:ext cx="8362950" cy="4823742"/>
          </a:xfrm>
        </p:spPr>
        <p:txBody>
          <a:bodyPr/>
          <a:lstStyle/>
          <a:p>
            <a:pPr marL="0" indent="0" algn="just">
              <a:spcBef>
                <a:spcPts val="648"/>
              </a:spcBef>
              <a:spcAft>
                <a:spcPts val="1200"/>
              </a:spcAft>
              <a:buNone/>
              <a:defRPr/>
            </a:pPr>
            <a:r>
              <a:rPr lang="en-GB" sz="1800" dirty="0"/>
              <a:t>The </a:t>
            </a:r>
            <a:r>
              <a:rPr lang="en-GB" sz="1800" dirty="0" smtClean="0"/>
              <a:t>German joint </a:t>
            </a:r>
            <a:r>
              <a:rPr lang="en-GB" sz="1800" dirty="0"/>
              <a:t>venture </a:t>
            </a:r>
            <a:r>
              <a:rPr lang="en-GB" sz="1800" dirty="0" smtClean="0"/>
              <a:t>comprises six separate portfolios</a:t>
            </a:r>
            <a:endParaRPr lang="en-GB" sz="1800" dirty="0"/>
          </a:p>
          <a:p>
            <a:pPr marL="0" indent="0" algn="just">
              <a:spcBef>
                <a:spcPts val="648"/>
              </a:spcBef>
              <a:spcAft>
                <a:spcPts val="1200"/>
              </a:spcAft>
              <a:buFontTx/>
              <a:buNone/>
              <a:defRPr/>
            </a:pPr>
            <a:r>
              <a:rPr lang="en-GB" sz="1800" dirty="0" smtClean="0"/>
              <a:t>There </a:t>
            </a:r>
            <a:r>
              <a:rPr lang="en-GB" sz="1800" dirty="0"/>
              <a:t>are significant differences between portfolio 4 and the other five portfolios which are stronger due to the following key factors:</a:t>
            </a:r>
          </a:p>
          <a:p>
            <a:pPr algn="just">
              <a:spcBef>
                <a:spcPts val="648"/>
              </a:spcBef>
              <a:spcAft>
                <a:spcPts val="1200"/>
              </a:spcAft>
              <a:defRPr/>
            </a:pPr>
            <a:r>
              <a:rPr lang="en-GB" sz="1800" dirty="0"/>
              <a:t>Longer weighted average lease lengths of 7.8 years compared to portfolio 4 of 5.4 years</a:t>
            </a:r>
            <a:r>
              <a:rPr lang="en-GB" sz="1800" dirty="0" smtClean="0"/>
              <a:t>;</a:t>
            </a:r>
          </a:p>
          <a:p>
            <a:pPr algn="just">
              <a:spcBef>
                <a:spcPts val="648"/>
              </a:spcBef>
              <a:spcAft>
                <a:spcPts val="1200"/>
              </a:spcAft>
              <a:defRPr/>
            </a:pPr>
            <a:r>
              <a:rPr lang="en-GB" sz="1800" dirty="0" smtClean="0"/>
              <a:t>Higher </a:t>
            </a:r>
            <a:r>
              <a:rPr lang="en-GB" sz="1800" dirty="0"/>
              <a:t>occupancy levels of </a:t>
            </a:r>
            <a:r>
              <a:rPr lang="en-GB" sz="1800" dirty="0" smtClean="0"/>
              <a:t>98.7% compared to portfolio </a:t>
            </a:r>
            <a:r>
              <a:rPr lang="en-GB" sz="1800" dirty="0"/>
              <a:t>4 of </a:t>
            </a:r>
            <a:r>
              <a:rPr lang="en-GB" sz="1800" dirty="0" smtClean="0"/>
              <a:t>91.5%; </a:t>
            </a:r>
          </a:p>
          <a:p>
            <a:pPr algn="just">
              <a:spcBef>
                <a:spcPts val="648"/>
              </a:spcBef>
              <a:spcAft>
                <a:spcPts val="1200"/>
              </a:spcAft>
              <a:defRPr/>
            </a:pPr>
            <a:r>
              <a:rPr lang="en-GB" sz="1800" dirty="0" smtClean="0"/>
              <a:t>Anchor </a:t>
            </a:r>
            <a:r>
              <a:rPr lang="en-GB" sz="1800" dirty="0"/>
              <a:t>tenants which are primarily major food retailers with strong covenants;</a:t>
            </a:r>
          </a:p>
          <a:p>
            <a:pPr algn="just">
              <a:spcBef>
                <a:spcPts val="648"/>
              </a:spcBef>
              <a:spcAft>
                <a:spcPts val="1200"/>
              </a:spcAft>
              <a:defRPr/>
            </a:pPr>
            <a:r>
              <a:rPr lang="en-GB" sz="1800" dirty="0" smtClean="0"/>
              <a:t>Located primarily in western Germany (93%) whilst portfolio 4 consists of smaller properties in more challenging locations with 29% in the east of Germany; </a:t>
            </a:r>
            <a:endParaRPr lang="en-GB" sz="1800" dirty="0"/>
          </a:p>
          <a:p>
            <a:pPr algn="just">
              <a:spcBef>
                <a:spcPts val="648"/>
              </a:spcBef>
              <a:spcAft>
                <a:spcPts val="1200"/>
              </a:spcAft>
              <a:defRPr/>
            </a:pPr>
            <a:r>
              <a:rPr lang="en-GB" sz="1800" dirty="0"/>
              <a:t>Institutional type properties, with an average property value of €16.1 million compared to portfolio 4 with €7.7 million</a:t>
            </a:r>
            <a:r>
              <a:rPr lang="en-GB" sz="1800" dirty="0" smtClean="0"/>
              <a:t>; and</a:t>
            </a:r>
            <a:endParaRPr lang="en-GB" sz="1800" dirty="0"/>
          </a:p>
          <a:p>
            <a:pPr algn="just">
              <a:spcBef>
                <a:spcPts val="648"/>
              </a:spcBef>
              <a:spcAft>
                <a:spcPts val="1200"/>
              </a:spcAft>
              <a:defRPr/>
            </a:pPr>
            <a:r>
              <a:rPr lang="en-GB" sz="1800" dirty="0" smtClean="0"/>
              <a:t>Lower </a:t>
            </a:r>
            <a:r>
              <a:rPr lang="en-GB" sz="1800" dirty="0"/>
              <a:t>gearing with an average loan to value of 74% compared to portfolio 4 of 102</a:t>
            </a:r>
            <a:r>
              <a:rPr lang="en-GB" sz="1800" dirty="0" smtClean="0"/>
              <a:t>%.</a:t>
            </a:r>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Portfolio </a:t>
            </a:r>
            <a:r>
              <a:rPr lang="en-US" altLang="ja-JP" sz="2200" b="1" dirty="0">
                <a:solidFill>
                  <a:srgbClr val="666633"/>
                </a:solidFill>
                <a:latin typeface="+mj-lt"/>
                <a:ea typeface="MS PGothic" pitchFamily="34" charset="-128"/>
                <a:cs typeface="+mj-cs"/>
              </a:rPr>
              <a:t>C</a:t>
            </a:r>
            <a:r>
              <a:rPr lang="en-US" altLang="ja-JP" sz="2200" b="1" dirty="0" smtClean="0">
                <a:solidFill>
                  <a:srgbClr val="666633"/>
                </a:solidFill>
                <a:latin typeface="+mj-lt"/>
                <a:ea typeface="MS PGothic" pitchFamily="34" charset="-128"/>
                <a:cs typeface="+mj-cs"/>
              </a:rPr>
              <a:t>omparison</a:t>
            </a:r>
            <a:endParaRPr lang="en-US" altLang="ja-JP" sz="2200" b="1" dirty="0">
              <a:solidFill>
                <a:srgbClr val="666633"/>
              </a:solidFill>
              <a:latin typeface="+mj-lt"/>
              <a:ea typeface="MS PGothic" pitchFamily="34" charset="-128"/>
              <a:cs typeface="+mj-cs"/>
            </a:endParaRPr>
          </a:p>
        </p:txBody>
      </p:sp>
    </p:spTree>
    <p:extLst>
      <p:ext uri="{BB962C8B-B14F-4D97-AF65-F5344CB8AC3E}">
        <p14:creationId xmlns:p14="http://schemas.microsoft.com/office/powerpoint/2010/main" val="3558559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A5A53E0-4E79-40EF-9172-C646B4F158E0}" type="slidenum">
              <a:rPr lang="en-GB" smtClean="0">
                <a:solidFill>
                  <a:schemeClr val="tx1"/>
                </a:solidFill>
              </a:rPr>
              <a:pPr eaLnBrk="1" hangingPunct="1"/>
              <a:t>18</a:t>
            </a:fld>
            <a:endParaRPr lang="en-GB" dirty="0" smtClean="0">
              <a:solidFill>
                <a:schemeClr val="tx1"/>
              </a:solidFill>
            </a:endParaRPr>
          </a:p>
        </p:txBody>
      </p:sp>
      <p:sp>
        <p:nvSpPr>
          <p:cNvPr id="23555"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A6A9681A-4564-463D-876D-C0EB8C41BE19}" type="slidenum">
              <a:rPr lang="en-GB" sz="1400">
                <a:solidFill>
                  <a:schemeClr val="tx1"/>
                </a:solidFill>
              </a:rPr>
              <a:pPr algn="r" eaLnBrk="1" hangingPunct="1"/>
              <a:t>18</a:t>
            </a:fld>
            <a:endParaRPr lang="en-GB" sz="1400" dirty="0">
              <a:solidFill>
                <a:schemeClr val="tx1"/>
              </a:solidFill>
            </a:endParaRPr>
          </a:p>
        </p:txBody>
      </p:sp>
      <p:sp>
        <p:nvSpPr>
          <p:cNvPr id="23556"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rPr>
              <a:t>2012 Interim Results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6EE69204-42A7-452C-AFBA-7B6945BB1C8B}" type="slidenum">
              <a:rPr lang="en-GB" smtClean="0">
                <a:solidFill>
                  <a:schemeClr val="tx1"/>
                </a:solidFill>
              </a:rPr>
              <a:pPr eaLnBrk="1" hangingPunct="1"/>
              <a:t>19</a:t>
            </a:fld>
            <a:endParaRPr lang="en-GB" dirty="0" smtClean="0">
              <a:solidFill>
                <a:schemeClr val="tx1"/>
              </a:solidFill>
            </a:endParaRPr>
          </a:p>
        </p:txBody>
      </p:sp>
      <p:sp>
        <p:nvSpPr>
          <p:cNvPr id="24579" name="Slide Number Placeholder 3"/>
          <p:cNvSpPr txBox="1">
            <a:spLocks noGrp="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70B4EFC6-EE7B-4388-8160-010EA552DF05}" type="slidenum">
              <a:rPr lang="en-GB" sz="1400">
                <a:solidFill>
                  <a:schemeClr val="tx1"/>
                </a:solidFill>
              </a:rPr>
              <a:pPr algn="r" eaLnBrk="1" hangingPunct="1"/>
              <a:t>19</a:t>
            </a:fld>
            <a:endParaRPr lang="en-GB" sz="1400" dirty="0">
              <a:solidFill>
                <a:schemeClr val="tx1"/>
              </a:solidFill>
            </a:endParaRPr>
          </a:p>
        </p:txBody>
      </p:sp>
      <p:sp>
        <p:nvSpPr>
          <p:cNvPr id="24580" name="Rectangle 2"/>
          <p:cNvSpPr>
            <a:spLocks noGrp="1" noChangeArrowheads="1"/>
          </p:cNvSpPr>
          <p:nvPr>
            <p:ph type="title"/>
          </p:nvPr>
        </p:nvSpPr>
        <p:spPr/>
        <p:txBody>
          <a:bodyPr/>
          <a:lstStyle/>
          <a:p>
            <a:r>
              <a:rPr lang="en-GB" sz="2200" dirty="0" smtClean="0">
                <a:ea typeface="MS PGothic" pitchFamily="34" charset="-128"/>
              </a:rPr>
              <a:t>Financial Results</a:t>
            </a:r>
          </a:p>
        </p:txBody>
      </p:sp>
      <p:graphicFrame>
        <p:nvGraphicFramePr>
          <p:cNvPr id="16582" name="Group 198"/>
          <p:cNvGraphicFramePr>
            <a:graphicFrameLocks noGrp="1"/>
          </p:cNvGraphicFramePr>
          <p:nvPr>
            <p:extLst>
              <p:ext uri="{D42A27DB-BD31-4B8C-83A1-F6EECF244321}">
                <p14:modId xmlns:p14="http://schemas.microsoft.com/office/powerpoint/2010/main" val="1077871623"/>
              </p:ext>
            </p:extLst>
          </p:nvPr>
        </p:nvGraphicFramePr>
        <p:xfrm>
          <a:off x="468313" y="764704"/>
          <a:ext cx="8208961" cy="5853172"/>
        </p:xfrm>
        <a:graphic>
          <a:graphicData uri="http://schemas.openxmlformats.org/drawingml/2006/table">
            <a:tbl>
              <a:tblPr/>
              <a:tblGrid>
                <a:gridCol w="2328755"/>
                <a:gridCol w="999911"/>
                <a:gridCol w="432465"/>
                <a:gridCol w="1432374"/>
                <a:gridCol w="1574478"/>
                <a:gridCol w="1440978"/>
              </a:tblGrid>
              <a:tr h="358682">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r>
              <a:tr h="335252">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Investment returns</a:t>
                      </a:r>
                    </a:p>
                  </a:txBody>
                  <a:tcPr marT="45708" marB="45708"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June 12</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December 11</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June 11</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Net assets per share</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£0.53</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£0.56</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£0.56</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EPRA net assets per share</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£0.60</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£0.63</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£0.63</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Return on equity</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(5.0)%</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11.9%</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12.0%</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Financing</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Group net debt</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£64.5m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£47.2m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£47.0m</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Net debt to equity ratio</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35%</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24%</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24%</a:t>
                      </a:r>
                    </a:p>
                  </a:txBody>
                  <a:tcPr marT="45708" marB="45708" horzOverflow="overflow">
                    <a:lnL>
                      <a:noFill/>
                    </a:lnL>
                    <a:lnR>
                      <a:noFill/>
                    </a:lnR>
                    <a:lnT>
                      <a:noFill/>
                    </a:lnT>
                    <a:lnB>
                      <a:noFill/>
                    </a:lnB>
                    <a:lnTlToBr>
                      <a:noFill/>
                    </a:lnTlToBr>
                    <a:lnBlToTr>
                      <a:noFill/>
                    </a:lnBlToTr>
                    <a:noFill/>
                  </a:tcPr>
                </a:tc>
              </a:tr>
              <a:tr h="579088">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See-through net debt to property value</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63%</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65%</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65%</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Profitability</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Recurring pre-tax profit</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£9.2m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£16.4m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£8.8m</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(Loss) / profit before tax</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£(9.9)m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£23.4m</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£21.2m</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Basic earnings per share</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£(0.03)</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£0.06</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£0.06</a:t>
                      </a: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r>
              <a:tr h="335252">
                <a:tc gridSpan="2">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1" i="0" u="sng"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Property under management</a:t>
                      </a: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£2.5bn</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£2.5bn</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£2.7bn</a:t>
                      </a:r>
                    </a:p>
                  </a:txBody>
                  <a:tcPr marT="45708" marB="45708" horzOverflow="overflow">
                    <a:lnL>
                      <a:noFill/>
                    </a:lnL>
                    <a:lnR>
                      <a:noFill/>
                    </a:lnR>
                    <a:lnT>
                      <a:noFill/>
                    </a:lnT>
                    <a:lnB>
                      <a:noFill/>
                    </a:lnB>
                    <a:lnTlToBr>
                      <a:noFill/>
                    </a:lnTlToBr>
                    <a:lnBlToTr>
                      <a:noFill/>
                    </a:lnBlToTr>
                    <a:noFill/>
                  </a:tcPr>
                </a:tc>
              </a:tr>
              <a:tr h="557066">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4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4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4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4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endParaRPr kumimoji="0" lang="en-GB" sz="14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08" marB="45708" horzOverflow="overflow">
                    <a:lnL>
                      <a:noFill/>
                    </a:lnL>
                    <a:lnR>
                      <a:noFill/>
                    </a:lnR>
                    <a:lnT>
                      <a:noFill/>
                    </a:lnT>
                    <a:lnB>
                      <a:noFill/>
                    </a:lnB>
                    <a:lnTlToBr>
                      <a:noFill/>
                    </a:lnTlToBr>
                    <a:lnBlToTr>
                      <a:noFill/>
                    </a:lnBlToTr>
                    <a:noFill/>
                  </a:tcPr>
                </a:tc>
              </a:tr>
            </a:tbl>
          </a:graphicData>
        </a:graphic>
      </p:graphicFrame>
      <p:sp>
        <p:nvSpPr>
          <p:cNvPr id="24662" name="Text Box 68"/>
          <p:cNvSpPr txBox="1">
            <a:spLocks noChangeArrowheads="1"/>
          </p:cNvSpPr>
          <p:nvPr/>
        </p:nvSpPr>
        <p:spPr bwMode="auto">
          <a:xfrm>
            <a:off x="0" y="5734050"/>
            <a:ext cx="1841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endParaRPr lang="en-GB" sz="1400" i="1" dirty="0">
              <a:solidFill>
                <a:schemeClr val="tx1"/>
              </a:solidFill>
            </a:endParaRPr>
          </a:p>
          <a:p>
            <a:pPr eaLnBrk="1" hangingPunct="1">
              <a:spcBef>
                <a:spcPct val="50000"/>
              </a:spcBef>
            </a:pPr>
            <a:endParaRPr lang="en-GB" sz="1400" i="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34F0A220-53EB-4352-9190-337A4EDDEE46}" type="slidenum">
              <a:rPr lang="en-GB" smtClean="0">
                <a:solidFill>
                  <a:schemeClr val="tx1"/>
                </a:solidFill>
              </a:rPr>
              <a:pPr eaLnBrk="1" hangingPunct="1"/>
              <a:t>2</a:t>
            </a:fld>
            <a:endParaRPr lang="en-GB" dirty="0" smtClean="0">
              <a:solidFill>
                <a:schemeClr val="tx1"/>
              </a:solidFill>
            </a:endParaRPr>
          </a:p>
        </p:txBody>
      </p:sp>
      <p:sp>
        <p:nvSpPr>
          <p:cNvPr id="5123" name="Rectangle 2"/>
          <p:cNvSpPr>
            <a:spLocks noGrp="1" noChangeArrowheads="1"/>
          </p:cNvSpPr>
          <p:nvPr>
            <p:ph type="title"/>
          </p:nvPr>
        </p:nvSpPr>
        <p:spPr/>
        <p:txBody>
          <a:bodyPr/>
          <a:lstStyle/>
          <a:p>
            <a:r>
              <a:rPr lang="en-GB" dirty="0" smtClean="0"/>
              <a:t>Agenda</a:t>
            </a:r>
          </a:p>
        </p:txBody>
      </p:sp>
      <p:sp>
        <p:nvSpPr>
          <p:cNvPr id="5124" name="Rectangle 3"/>
          <p:cNvSpPr>
            <a:spLocks noGrp="1" noChangeArrowheads="1"/>
          </p:cNvSpPr>
          <p:nvPr>
            <p:ph type="body" idx="1"/>
          </p:nvPr>
        </p:nvSpPr>
        <p:spPr>
          <a:xfrm>
            <a:off x="662880" y="1268760"/>
            <a:ext cx="8229600" cy="5130800"/>
          </a:xfrm>
        </p:spPr>
        <p:txBody>
          <a:bodyPr/>
          <a:lstStyle/>
          <a:p>
            <a:pPr>
              <a:spcBef>
                <a:spcPts val="3600"/>
              </a:spcBef>
              <a:buFontTx/>
              <a:buNone/>
            </a:pPr>
            <a:r>
              <a:rPr lang="en-GB" sz="2200" b="1" dirty="0" smtClean="0"/>
              <a:t>Key Events</a:t>
            </a:r>
          </a:p>
          <a:p>
            <a:pPr>
              <a:spcBef>
                <a:spcPts val="3600"/>
              </a:spcBef>
              <a:buFontTx/>
              <a:buNone/>
            </a:pPr>
            <a:r>
              <a:rPr lang="en-GB" sz="2200" b="1" dirty="0" smtClean="0"/>
              <a:t>Operations</a:t>
            </a:r>
          </a:p>
          <a:p>
            <a:pPr>
              <a:spcBef>
                <a:spcPts val="3600"/>
              </a:spcBef>
              <a:buFontTx/>
              <a:buNone/>
            </a:pPr>
            <a:r>
              <a:rPr lang="en-GB" sz="2200" b="1" dirty="0" smtClean="0"/>
              <a:t>2012 Interim Results</a:t>
            </a:r>
          </a:p>
          <a:p>
            <a:pPr>
              <a:spcBef>
                <a:spcPts val="3600"/>
              </a:spcBef>
              <a:buFontTx/>
              <a:buNone/>
            </a:pPr>
            <a:r>
              <a:rPr lang="en-GB" sz="2200" b="1" dirty="0" smtClean="0"/>
              <a:t>Outlook</a:t>
            </a:r>
          </a:p>
          <a:p>
            <a:pPr>
              <a:spcBef>
                <a:spcPts val="3600"/>
              </a:spcBef>
              <a:buFontTx/>
              <a:buNone/>
            </a:pPr>
            <a:r>
              <a:rPr lang="en-GB" sz="2200" b="1" dirty="0" smtClean="0"/>
              <a:t>Questions &amp; Answers</a:t>
            </a:r>
          </a:p>
          <a:p>
            <a:endParaRPr lang="en-GB" sz="22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Straight Connector 2"/>
          <p:cNvCxnSpPr>
            <a:cxnSpLocks noChangeShapeType="1"/>
            <a:endCxn id="25621" idx="1"/>
          </p:cNvCxnSpPr>
          <p:nvPr/>
        </p:nvCxnSpPr>
        <p:spPr bwMode="auto">
          <a:xfrm>
            <a:off x="5076825" y="1676400"/>
            <a:ext cx="0" cy="3927475"/>
          </a:xfrm>
          <a:prstGeom prst="line">
            <a:avLst/>
          </a:prstGeom>
          <a:noFill/>
          <a:ln w="9525" algn="ctr">
            <a:solidFill>
              <a:srgbClr val="000000"/>
            </a:solidFill>
            <a:prstDash val="sysDot"/>
            <a:round/>
            <a:headEnd/>
            <a:tailEnd/>
          </a:ln>
        </p:spPr>
      </p:cxnSp>
      <p:sp>
        <p:nvSpPr>
          <p:cNvPr id="25603"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543D29C3-1987-4005-9837-67D72E389235}" type="slidenum">
              <a:rPr lang="en-GB" smtClean="0">
                <a:solidFill>
                  <a:schemeClr val="tx1"/>
                </a:solidFill>
              </a:rPr>
              <a:pPr eaLnBrk="1" hangingPunct="1"/>
              <a:t>20</a:t>
            </a:fld>
            <a:endParaRPr lang="en-GB" dirty="0" smtClean="0">
              <a:solidFill>
                <a:schemeClr val="tx1"/>
              </a:solidFill>
            </a:endParaRPr>
          </a:p>
        </p:txBody>
      </p:sp>
      <p:sp>
        <p:nvSpPr>
          <p:cNvPr id="25604" name="Rectangle 2"/>
          <p:cNvSpPr>
            <a:spLocks noGrp="1" noChangeArrowheads="1"/>
          </p:cNvSpPr>
          <p:nvPr>
            <p:ph type="title"/>
          </p:nvPr>
        </p:nvSpPr>
        <p:spPr/>
        <p:txBody>
          <a:bodyPr/>
          <a:lstStyle/>
          <a:p>
            <a:r>
              <a:rPr lang="en-GB" sz="2200" dirty="0" smtClean="0">
                <a:ea typeface="MS PGothic" pitchFamily="34" charset="-128"/>
              </a:rPr>
              <a:t>Net Assets Per Share Bridge</a:t>
            </a:r>
          </a:p>
        </p:txBody>
      </p:sp>
      <p:sp>
        <p:nvSpPr>
          <p:cNvPr id="25605" name="Text Box 159"/>
          <p:cNvSpPr txBox="1">
            <a:spLocks noChangeArrowheads="1"/>
          </p:cNvSpPr>
          <p:nvPr/>
        </p:nvSpPr>
        <p:spPr bwMode="auto">
          <a:xfrm>
            <a:off x="2195513" y="5716588"/>
            <a:ext cx="431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53p</a:t>
            </a:r>
          </a:p>
        </p:txBody>
      </p:sp>
      <p:sp>
        <p:nvSpPr>
          <p:cNvPr id="25606" name="Text Box 160"/>
          <p:cNvSpPr txBox="1">
            <a:spLocks noChangeArrowheads="1"/>
          </p:cNvSpPr>
          <p:nvPr/>
        </p:nvSpPr>
        <p:spPr bwMode="auto">
          <a:xfrm>
            <a:off x="3060700" y="5718175"/>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54p</a:t>
            </a:r>
          </a:p>
        </p:txBody>
      </p:sp>
      <p:sp>
        <p:nvSpPr>
          <p:cNvPr id="25607" name="Text Box 161"/>
          <p:cNvSpPr txBox="1">
            <a:spLocks noChangeArrowheads="1"/>
          </p:cNvSpPr>
          <p:nvPr/>
        </p:nvSpPr>
        <p:spPr bwMode="auto">
          <a:xfrm>
            <a:off x="3983038" y="5718175"/>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55p</a:t>
            </a:r>
          </a:p>
        </p:txBody>
      </p:sp>
      <p:sp>
        <p:nvSpPr>
          <p:cNvPr id="25608" name="Text Box 162"/>
          <p:cNvSpPr txBox="1">
            <a:spLocks noChangeArrowheads="1"/>
          </p:cNvSpPr>
          <p:nvPr/>
        </p:nvSpPr>
        <p:spPr bwMode="auto">
          <a:xfrm>
            <a:off x="4860925" y="57197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56p</a:t>
            </a:r>
          </a:p>
        </p:txBody>
      </p:sp>
      <p:sp>
        <p:nvSpPr>
          <p:cNvPr id="25609" name="Line 166"/>
          <p:cNvSpPr>
            <a:spLocks noChangeShapeType="1"/>
          </p:cNvSpPr>
          <p:nvPr/>
        </p:nvSpPr>
        <p:spPr bwMode="auto">
          <a:xfrm>
            <a:off x="1042988" y="5589588"/>
            <a:ext cx="6842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10" name="Text Box 171"/>
          <p:cNvSpPr txBox="1">
            <a:spLocks noChangeArrowheads="1"/>
          </p:cNvSpPr>
          <p:nvPr/>
        </p:nvSpPr>
        <p:spPr bwMode="auto">
          <a:xfrm rot="-5400000">
            <a:off x="1560513" y="4549775"/>
            <a:ext cx="333375" cy="1368425"/>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pPr>
            <a:r>
              <a:rPr lang="en-GB" sz="1200" b="1" dirty="0">
                <a:solidFill>
                  <a:schemeClr val="bg1"/>
                </a:solidFill>
              </a:rPr>
              <a:t>30 Jun 12</a:t>
            </a:r>
            <a:r>
              <a:rPr lang="en-GB" sz="1200" dirty="0">
                <a:solidFill>
                  <a:schemeClr val="bg1"/>
                </a:solidFill>
              </a:rPr>
              <a:t>      </a:t>
            </a:r>
            <a:r>
              <a:rPr lang="en-GB" sz="1200" b="1" dirty="0">
                <a:solidFill>
                  <a:schemeClr val="bg1"/>
                </a:solidFill>
              </a:rPr>
              <a:t>53p</a:t>
            </a:r>
          </a:p>
        </p:txBody>
      </p:sp>
      <p:sp>
        <p:nvSpPr>
          <p:cNvPr id="25611" name="Text Box 172"/>
          <p:cNvSpPr txBox="1">
            <a:spLocks noChangeArrowheads="1"/>
          </p:cNvSpPr>
          <p:nvPr/>
        </p:nvSpPr>
        <p:spPr bwMode="auto">
          <a:xfrm rot="-5400000">
            <a:off x="2894013" y="-506412"/>
            <a:ext cx="331787" cy="4033837"/>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lnSpc>
                <a:spcPct val="80000"/>
              </a:lnSpc>
              <a:spcBef>
                <a:spcPct val="50000"/>
              </a:spcBef>
            </a:pPr>
            <a:r>
              <a:rPr lang="en-GB" sz="1200" b="1" dirty="0">
                <a:solidFill>
                  <a:schemeClr val="bg1"/>
                </a:solidFill>
              </a:rPr>
              <a:t>30 Dec 11                                                                     56p</a:t>
            </a:r>
          </a:p>
        </p:txBody>
      </p:sp>
      <p:sp>
        <p:nvSpPr>
          <p:cNvPr id="25612" name="Text Box 173"/>
          <p:cNvSpPr txBox="1">
            <a:spLocks noChangeArrowheads="1"/>
          </p:cNvSpPr>
          <p:nvPr/>
        </p:nvSpPr>
        <p:spPr bwMode="auto">
          <a:xfrm rot="-5400000">
            <a:off x="4387850" y="4765675"/>
            <a:ext cx="369888"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1200" dirty="0"/>
              <a:t>NAV per share (pence)</a:t>
            </a:r>
          </a:p>
        </p:txBody>
      </p:sp>
      <p:sp>
        <p:nvSpPr>
          <p:cNvPr id="25613" name="Text Box 174"/>
          <p:cNvSpPr txBox="1">
            <a:spLocks noChangeArrowheads="1"/>
          </p:cNvSpPr>
          <p:nvPr/>
        </p:nvSpPr>
        <p:spPr bwMode="auto">
          <a:xfrm rot="-5400000">
            <a:off x="5611472" y="1312858"/>
            <a:ext cx="331788" cy="1439863"/>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pPr>
            <a:r>
              <a:rPr lang="en-GB" sz="1200" dirty="0">
                <a:solidFill>
                  <a:schemeClr val="bg1"/>
                </a:solidFill>
              </a:rPr>
              <a:t>1.6p</a:t>
            </a:r>
          </a:p>
        </p:txBody>
      </p:sp>
      <p:sp>
        <p:nvSpPr>
          <p:cNvPr id="25614" name="Text Box 183"/>
          <p:cNvSpPr txBox="1">
            <a:spLocks noChangeArrowheads="1"/>
          </p:cNvSpPr>
          <p:nvPr/>
        </p:nvSpPr>
        <p:spPr bwMode="auto">
          <a:xfrm rot="-5400000">
            <a:off x="5793808" y="2033587"/>
            <a:ext cx="333375" cy="2016125"/>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pPr>
            <a:r>
              <a:rPr lang="en-GB" sz="1200" dirty="0">
                <a:solidFill>
                  <a:schemeClr val="bg1"/>
                </a:solidFill>
              </a:rPr>
              <a:t>(2.3)p</a:t>
            </a:r>
          </a:p>
        </p:txBody>
      </p:sp>
      <p:sp>
        <p:nvSpPr>
          <p:cNvPr id="25615" name="Text Box 186"/>
          <p:cNvSpPr txBox="1">
            <a:spLocks noChangeArrowheads="1"/>
          </p:cNvSpPr>
          <p:nvPr/>
        </p:nvSpPr>
        <p:spPr bwMode="auto">
          <a:xfrm rot="-5400000">
            <a:off x="8322470" y="714033"/>
            <a:ext cx="338138"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r>
              <a:rPr lang="en-GB" sz="1000" dirty="0"/>
              <a:t>UK recurring pre-tax profit</a:t>
            </a:r>
          </a:p>
        </p:txBody>
      </p:sp>
      <p:sp>
        <p:nvSpPr>
          <p:cNvPr id="25616" name="Text Box 187"/>
          <p:cNvSpPr txBox="1">
            <a:spLocks noChangeArrowheads="1"/>
          </p:cNvSpPr>
          <p:nvPr/>
        </p:nvSpPr>
        <p:spPr bwMode="auto">
          <a:xfrm rot="-5400000">
            <a:off x="8022064" y="2001837"/>
            <a:ext cx="3397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UK property revaluation</a:t>
            </a:r>
          </a:p>
        </p:txBody>
      </p:sp>
      <p:sp>
        <p:nvSpPr>
          <p:cNvPr id="2" name="Text Box 190"/>
          <p:cNvSpPr txBox="1">
            <a:spLocks noChangeArrowheads="1"/>
          </p:cNvSpPr>
          <p:nvPr/>
        </p:nvSpPr>
        <p:spPr bwMode="auto">
          <a:xfrm rot="16200000">
            <a:off x="3514080" y="2388925"/>
            <a:ext cx="332399" cy="2449511"/>
          </a:xfrm>
          <a:prstGeom prst="rect">
            <a:avLst/>
          </a:prstGeom>
          <a:solidFill>
            <a:schemeClr val="accent2">
              <a:lumMod val="60000"/>
              <a:lumOff val="40000"/>
            </a:schemeClr>
          </a:solidFill>
          <a:ln w="9525" algn="ctr">
            <a:solidFill>
              <a:schemeClr val="tx1"/>
            </a:solidFill>
            <a:miter lim="800000"/>
            <a:headEnd/>
            <a:tailEnd/>
          </a:ln>
          <a:effectLst/>
        </p:spPr>
        <p:txBody>
          <a:bodyPr vert="eaVert" wrap="square">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defRPr/>
            </a:pPr>
            <a:r>
              <a:rPr lang="en-GB" sz="1200" dirty="0" smtClean="0">
                <a:solidFill>
                  <a:schemeClr val="bg1"/>
                </a:solidFill>
              </a:rPr>
              <a:t>(2.8)p</a:t>
            </a:r>
          </a:p>
        </p:txBody>
      </p:sp>
      <p:sp>
        <p:nvSpPr>
          <p:cNvPr id="25618" name="Line 203"/>
          <p:cNvSpPr>
            <a:spLocks noChangeShapeType="1"/>
          </p:cNvSpPr>
          <p:nvPr/>
        </p:nvSpPr>
        <p:spPr bwMode="auto">
          <a:xfrm flipV="1">
            <a:off x="2411413" y="55895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19" name="Line 204"/>
          <p:cNvSpPr>
            <a:spLocks noChangeShapeType="1"/>
          </p:cNvSpPr>
          <p:nvPr/>
        </p:nvSpPr>
        <p:spPr bwMode="auto">
          <a:xfrm flipV="1">
            <a:off x="3236913" y="55895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0" name="Line 205"/>
          <p:cNvSpPr>
            <a:spLocks noChangeShapeType="1"/>
          </p:cNvSpPr>
          <p:nvPr/>
        </p:nvSpPr>
        <p:spPr bwMode="auto">
          <a:xfrm flipV="1">
            <a:off x="4159250" y="55895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1" name="Line 206"/>
          <p:cNvSpPr>
            <a:spLocks noChangeShapeType="1"/>
          </p:cNvSpPr>
          <p:nvPr/>
        </p:nvSpPr>
        <p:spPr bwMode="auto">
          <a:xfrm flipV="1">
            <a:off x="5076825" y="56038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2" name="Line 207"/>
          <p:cNvSpPr>
            <a:spLocks noChangeShapeType="1"/>
          </p:cNvSpPr>
          <p:nvPr/>
        </p:nvSpPr>
        <p:spPr bwMode="auto">
          <a:xfrm flipV="1">
            <a:off x="6021388" y="55832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3" name="Line 208"/>
          <p:cNvSpPr>
            <a:spLocks noChangeShapeType="1"/>
          </p:cNvSpPr>
          <p:nvPr/>
        </p:nvSpPr>
        <p:spPr bwMode="auto">
          <a:xfrm flipV="1">
            <a:off x="7812088" y="55895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4" name="Line 212"/>
          <p:cNvSpPr>
            <a:spLocks noChangeShapeType="1"/>
          </p:cNvSpPr>
          <p:nvPr/>
        </p:nvSpPr>
        <p:spPr bwMode="auto">
          <a:xfrm>
            <a:off x="1042988" y="1196975"/>
            <a:ext cx="6842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5" name="Line 236"/>
          <p:cNvSpPr>
            <a:spLocks noChangeShapeType="1"/>
          </p:cNvSpPr>
          <p:nvPr/>
        </p:nvSpPr>
        <p:spPr bwMode="auto">
          <a:xfrm flipV="1">
            <a:off x="1042988" y="1196975"/>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6" name="Line 206"/>
          <p:cNvSpPr>
            <a:spLocks noChangeShapeType="1"/>
          </p:cNvSpPr>
          <p:nvPr/>
        </p:nvSpPr>
        <p:spPr bwMode="auto">
          <a:xfrm flipV="1">
            <a:off x="6948488" y="55832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27" name="Text Box 162"/>
          <p:cNvSpPr txBox="1">
            <a:spLocks noChangeArrowheads="1"/>
          </p:cNvSpPr>
          <p:nvPr/>
        </p:nvSpPr>
        <p:spPr bwMode="auto">
          <a:xfrm>
            <a:off x="7615238" y="57197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59p</a:t>
            </a:r>
          </a:p>
        </p:txBody>
      </p:sp>
      <p:sp>
        <p:nvSpPr>
          <p:cNvPr id="25628" name="Text Box 162"/>
          <p:cNvSpPr txBox="1">
            <a:spLocks noChangeArrowheads="1"/>
          </p:cNvSpPr>
          <p:nvPr/>
        </p:nvSpPr>
        <p:spPr bwMode="auto">
          <a:xfrm>
            <a:off x="6732588" y="57197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58p</a:t>
            </a:r>
          </a:p>
        </p:txBody>
      </p:sp>
      <p:sp>
        <p:nvSpPr>
          <p:cNvPr id="25629" name="Text Box 162"/>
          <p:cNvSpPr txBox="1">
            <a:spLocks noChangeArrowheads="1"/>
          </p:cNvSpPr>
          <p:nvPr/>
        </p:nvSpPr>
        <p:spPr bwMode="auto">
          <a:xfrm>
            <a:off x="5795963" y="57197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57p</a:t>
            </a:r>
          </a:p>
        </p:txBody>
      </p:sp>
      <p:sp>
        <p:nvSpPr>
          <p:cNvPr id="25630" name="Text Box 239"/>
          <p:cNvSpPr txBox="1">
            <a:spLocks noChangeArrowheads="1"/>
          </p:cNvSpPr>
          <p:nvPr/>
        </p:nvSpPr>
        <p:spPr bwMode="auto">
          <a:xfrm rot="-5400000">
            <a:off x="6539061" y="2309717"/>
            <a:ext cx="332399" cy="415925"/>
          </a:xfrm>
          <a:prstGeom prst="rect">
            <a:avLst/>
          </a:prstGeom>
          <a:solidFill>
            <a:srgbClr val="66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pPr>
            <a:r>
              <a:rPr lang="en-GB" sz="1200" dirty="0" smtClean="0">
                <a:solidFill>
                  <a:schemeClr val="bg1"/>
                </a:solidFill>
              </a:rPr>
              <a:t>.4p</a:t>
            </a:r>
            <a:endParaRPr lang="en-GB" sz="1200" dirty="0">
              <a:solidFill>
                <a:schemeClr val="bg1"/>
              </a:solidFill>
            </a:endParaRPr>
          </a:p>
        </p:txBody>
      </p:sp>
      <p:sp>
        <p:nvSpPr>
          <p:cNvPr id="25632" name="Text Box 159"/>
          <p:cNvSpPr txBox="1">
            <a:spLocks noChangeArrowheads="1"/>
          </p:cNvSpPr>
          <p:nvPr/>
        </p:nvSpPr>
        <p:spPr bwMode="auto">
          <a:xfrm>
            <a:off x="1289050" y="5719763"/>
            <a:ext cx="431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52p</a:t>
            </a:r>
          </a:p>
        </p:txBody>
      </p:sp>
      <p:sp>
        <p:nvSpPr>
          <p:cNvPr id="25633" name="Line 204"/>
          <p:cNvSpPr>
            <a:spLocks noChangeShapeType="1"/>
          </p:cNvSpPr>
          <p:nvPr/>
        </p:nvSpPr>
        <p:spPr bwMode="auto">
          <a:xfrm flipV="1">
            <a:off x="1511300" y="55832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634" name="Text Box 187"/>
          <p:cNvSpPr txBox="1">
            <a:spLocks noChangeArrowheads="1"/>
          </p:cNvSpPr>
          <p:nvPr/>
        </p:nvSpPr>
        <p:spPr bwMode="auto">
          <a:xfrm rot="-5400000">
            <a:off x="8033337" y="1490662"/>
            <a:ext cx="338554"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UK other movements </a:t>
            </a:r>
          </a:p>
        </p:txBody>
      </p:sp>
      <p:sp>
        <p:nvSpPr>
          <p:cNvPr id="44" name="Text Box 174"/>
          <p:cNvSpPr txBox="1">
            <a:spLocks noChangeArrowheads="1"/>
          </p:cNvSpPr>
          <p:nvPr/>
        </p:nvSpPr>
        <p:spPr bwMode="auto">
          <a:xfrm rot="16200000">
            <a:off x="2793355" y="3648704"/>
            <a:ext cx="332399" cy="1008062"/>
          </a:xfrm>
          <a:prstGeom prst="rect">
            <a:avLst/>
          </a:prstGeom>
          <a:solidFill>
            <a:schemeClr val="accent2">
              <a:lumMod val="60000"/>
              <a:lumOff val="40000"/>
            </a:schemeClr>
          </a:solidFill>
          <a:ln w="9525">
            <a:solidFill>
              <a:schemeClr val="tx1"/>
            </a:solidFill>
            <a:miter lim="800000"/>
            <a:headEnd/>
            <a:tailEnd/>
          </a:ln>
          <a:effec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defRPr/>
            </a:pPr>
            <a:r>
              <a:rPr lang="en-GB" sz="1200" dirty="0" smtClean="0">
                <a:solidFill>
                  <a:schemeClr val="bg1"/>
                </a:solidFill>
              </a:rPr>
              <a:t>0.8p</a:t>
            </a:r>
          </a:p>
        </p:txBody>
      </p:sp>
      <p:sp>
        <p:nvSpPr>
          <p:cNvPr id="25636" name="Text Box 186"/>
          <p:cNvSpPr txBox="1">
            <a:spLocks noChangeArrowheads="1"/>
          </p:cNvSpPr>
          <p:nvPr/>
        </p:nvSpPr>
        <p:spPr bwMode="auto">
          <a:xfrm rot="-5400000">
            <a:off x="7826096" y="3333901"/>
            <a:ext cx="492443" cy="182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r>
              <a:rPr lang="en-GB" sz="1000" dirty="0" smtClean="0"/>
              <a:t>Other Germany portfolios recurring </a:t>
            </a:r>
            <a:r>
              <a:rPr lang="en-GB" sz="1000" dirty="0"/>
              <a:t>pre-tax profit</a:t>
            </a:r>
          </a:p>
        </p:txBody>
      </p:sp>
      <p:sp>
        <p:nvSpPr>
          <p:cNvPr id="46" name="Text Box 174"/>
          <p:cNvSpPr txBox="1">
            <a:spLocks noChangeArrowheads="1"/>
          </p:cNvSpPr>
          <p:nvPr/>
        </p:nvSpPr>
        <p:spPr bwMode="auto">
          <a:xfrm rot="16200000">
            <a:off x="2793355" y="4203756"/>
            <a:ext cx="332399" cy="1008062"/>
          </a:xfrm>
          <a:prstGeom prst="rect">
            <a:avLst/>
          </a:prstGeom>
          <a:solidFill>
            <a:schemeClr val="accent2">
              <a:lumMod val="60000"/>
              <a:lumOff val="40000"/>
            </a:schemeClr>
          </a:solidFill>
          <a:ln w="9525">
            <a:solidFill>
              <a:schemeClr val="tx1"/>
            </a:solidFill>
            <a:miter lim="800000"/>
            <a:headEnd/>
            <a:tailEnd/>
          </a:ln>
          <a:effectLst/>
        </p:spPr>
        <p:txBody>
          <a:bodyPr vert="eaVert" wrap="square">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lnSpc>
                <a:spcPct val="80000"/>
              </a:lnSpc>
              <a:spcBef>
                <a:spcPct val="50000"/>
              </a:spcBef>
              <a:defRPr/>
            </a:pPr>
            <a:r>
              <a:rPr lang="en-GB" sz="1200" dirty="0">
                <a:solidFill>
                  <a:schemeClr val="bg1"/>
                </a:solidFill>
              </a:rPr>
              <a:t>(</a:t>
            </a:r>
            <a:r>
              <a:rPr lang="en-GB" sz="1200" dirty="0" smtClean="0">
                <a:solidFill>
                  <a:schemeClr val="bg1"/>
                </a:solidFill>
              </a:rPr>
              <a:t>0.7)p</a:t>
            </a:r>
          </a:p>
        </p:txBody>
      </p:sp>
      <p:sp>
        <p:nvSpPr>
          <p:cNvPr id="25639" name="Text Box 187"/>
          <p:cNvSpPr txBox="1">
            <a:spLocks noChangeArrowheads="1"/>
          </p:cNvSpPr>
          <p:nvPr/>
        </p:nvSpPr>
        <p:spPr bwMode="auto">
          <a:xfrm rot="-5400000">
            <a:off x="7946499" y="3751927"/>
            <a:ext cx="492443"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smtClean="0"/>
              <a:t>Other Germany portfolios other </a:t>
            </a:r>
            <a:r>
              <a:rPr lang="en-GB" sz="1000" dirty="0"/>
              <a:t>movements </a:t>
            </a:r>
          </a:p>
        </p:txBody>
      </p:sp>
      <p:sp>
        <p:nvSpPr>
          <p:cNvPr id="25640" name="Text Box 187"/>
          <p:cNvSpPr txBox="1">
            <a:spLocks noChangeArrowheads="1"/>
          </p:cNvSpPr>
          <p:nvPr/>
        </p:nvSpPr>
        <p:spPr bwMode="auto">
          <a:xfrm rot="-5400000">
            <a:off x="7772808" y="2804335"/>
            <a:ext cx="492443" cy="177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r>
              <a:rPr lang="en-GB" sz="1000" dirty="0"/>
              <a:t>G</a:t>
            </a:r>
            <a:r>
              <a:rPr lang="en-GB" sz="1000" dirty="0" smtClean="0"/>
              <a:t>ermany portfolio 4 property devaluation  and impairment</a:t>
            </a:r>
            <a:endParaRPr lang="en-GB" sz="1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D19D7539-DA04-4210-A9FB-28DE1779A80A}" type="slidenum">
              <a:rPr lang="en-GB" smtClean="0">
                <a:solidFill>
                  <a:schemeClr val="tx1"/>
                </a:solidFill>
              </a:rPr>
              <a:pPr eaLnBrk="1" hangingPunct="1"/>
              <a:t>21</a:t>
            </a:fld>
            <a:endParaRPr lang="en-GB" dirty="0" smtClean="0">
              <a:solidFill>
                <a:schemeClr val="tx1"/>
              </a:solidFill>
            </a:endParaRPr>
          </a:p>
        </p:txBody>
      </p:sp>
      <p:sp>
        <p:nvSpPr>
          <p:cNvPr id="26627" name="Slide Number Placeholder 3"/>
          <p:cNvSpPr txBox="1">
            <a:spLocks noGrp="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5471BA51-E304-45F5-8392-44B4AC1DD2F8}" type="slidenum">
              <a:rPr lang="en-GB" sz="1400">
                <a:solidFill>
                  <a:schemeClr val="tx1"/>
                </a:solidFill>
              </a:rPr>
              <a:pPr algn="r" eaLnBrk="1" hangingPunct="1"/>
              <a:t>21</a:t>
            </a:fld>
            <a:endParaRPr lang="en-GB" sz="1400" dirty="0">
              <a:solidFill>
                <a:schemeClr val="tx1"/>
              </a:solidFill>
            </a:endParaRPr>
          </a:p>
        </p:txBody>
      </p:sp>
      <p:sp>
        <p:nvSpPr>
          <p:cNvPr id="26628" name="Text Box 3"/>
          <p:cNvSpPr txBox="1">
            <a:spLocks noChangeArrowheads="1"/>
          </p:cNvSpPr>
          <p:nvPr/>
        </p:nvSpPr>
        <p:spPr bwMode="auto">
          <a:xfrm>
            <a:off x="684213" y="5783263"/>
            <a:ext cx="792003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endParaRPr lang="en-GB" sz="1000" dirty="0">
              <a:solidFill>
                <a:schemeClr val="tx1"/>
              </a:solidFill>
              <a:cs typeface="Arial" pitchFamily="34" charset="0"/>
            </a:endParaRPr>
          </a:p>
          <a:p>
            <a:pPr eaLnBrk="1" hangingPunct="1">
              <a:spcBef>
                <a:spcPct val="50000"/>
              </a:spcBef>
            </a:pPr>
            <a:endParaRPr lang="en-GB" sz="1000" dirty="0">
              <a:solidFill>
                <a:schemeClr val="tx1"/>
              </a:solidFill>
              <a:cs typeface="Arial" pitchFamily="34" charset="0"/>
            </a:endParaRPr>
          </a:p>
        </p:txBody>
      </p:sp>
      <p:graphicFrame>
        <p:nvGraphicFramePr>
          <p:cNvPr id="19528" name="Group 72"/>
          <p:cNvGraphicFramePr>
            <a:graphicFrameLocks noGrp="1"/>
          </p:cNvGraphicFramePr>
          <p:nvPr>
            <p:ph idx="1"/>
            <p:extLst>
              <p:ext uri="{D42A27DB-BD31-4B8C-83A1-F6EECF244321}">
                <p14:modId xmlns:p14="http://schemas.microsoft.com/office/powerpoint/2010/main" val="220726775"/>
              </p:ext>
            </p:extLst>
          </p:nvPr>
        </p:nvGraphicFramePr>
        <p:xfrm>
          <a:off x="395288" y="1125538"/>
          <a:ext cx="8064499" cy="5326065"/>
        </p:xfrm>
        <a:graphic>
          <a:graphicData uri="http://schemas.openxmlformats.org/drawingml/2006/table">
            <a:tbl>
              <a:tblPr/>
              <a:tblGrid>
                <a:gridCol w="3671746"/>
                <a:gridCol w="208264"/>
                <a:gridCol w="1819205"/>
                <a:gridCol w="1631887"/>
                <a:gridCol w="733397"/>
              </a:tblGrid>
              <a:tr h="1000735">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600" b="1" i="1"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June 2012</a:t>
                      </a:r>
                    </a:p>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£m</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Change v. June 2011</a:t>
                      </a:r>
                    </a:p>
                    <a:p>
                      <a:pPr marL="0" marR="0" lvl="0" indent="0" algn="r" defTabSz="914400" rtl="0" eaLnBrk="0" fontAlgn="base" latinLnBrk="0" hangingPunct="0">
                        <a:lnSpc>
                          <a:spcPct val="13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£m</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363487">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Asset management fees</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4.4</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0.1</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439676">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Service charge &amp; other fees</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2.1</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0.2</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62856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Fixed management expenses</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(4.2)</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(0.5)</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415867">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Property management </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2.3</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  (0.2)</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439676">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UK property investment</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4.6</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(0.3)</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441263">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Germany property investment</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3.9</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0.3</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503167">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SNO!zone </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0.7</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0.4</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503167">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Non-segment items</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(2.3)</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0"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0.2</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r h="590466">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Recurring pre-tax profit </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9.2</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600" b="1" i="0" u="none" strike="noStrike" cap="none" normalizeH="0" baseline="0" dirty="0" smtClean="0">
                          <a:ln>
                            <a:noFill/>
                          </a:ln>
                          <a:solidFill>
                            <a:srgbClr val="666633"/>
                          </a:solidFill>
                          <a:effectLst/>
                          <a:latin typeface="Arial" pitchFamily="34" charset="0"/>
                          <a:ea typeface="ヒラギノ角ゴ ProN W3"/>
                          <a:cs typeface="ヒラギノ角ゴ ProN W3"/>
                          <a:sym typeface="Arial" pitchFamily="34" charset="0"/>
                        </a:rPr>
                        <a:t>0.4</a:t>
                      </a:r>
                    </a:p>
                  </a:txBody>
                  <a:tcPr marL="91432" marR="91432" marT="45708" marB="4570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600" b="0" i="0"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L="91432" marR="91432" marT="45708" marB="45708" horzOverflow="overflow">
                    <a:lnL>
                      <a:noFill/>
                    </a:lnL>
                    <a:lnR>
                      <a:noFill/>
                    </a:lnR>
                    <a:lnT>
                      <a:noFill/>
                    </a:lnT>
                    <a:lnB>
                      <a:noFill/>
                    </a:lnB>
                    <a:lnTlToBr>
                      <a:noFill/>
                    </a:lnTlToBr>
                    <a:lnBlToTr>
                      <a:noFill/>
                    </a:lnBlToTr>
                    <a:noFill/>
                  </a:tcPr>
                </a:tc>
              </a:tr>
            </a:tbl>
          </a:graphicData>
        </a:graphic>
      </p:graphicFrame>
      <p:sp>
        <p:nvSpPr>
          <p:cNvPr id="26680" name="Line 73"/>
          <p:cNvSpPr>
            <a:spLocks noChangeShapeType="1"/>
          </p:cNvSpPr>
          <p:nvPr/>
        </p:nvSpPr>
        <p:spPr bwMode="auto">
          <a:xfrm>
            <a:off x="7164388"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1" name="Line 74"/>
          <p:cNvSpPr>
            <a:spLocks noChangeShapeType="1"/>
          </p:cNvSpPr>
          <p:nvPr/>
        </p:nvSpPr>
        <p:spPr bwMode="auto">
          <a:xfrm>
            <a:off x="7164388" y="623728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2" name="Line 75"/>
          <p:cNvSpPr>
            <a:spLocks noChangeShapeType="1"/>
          </p:cNvSpPr>
          <p:nvPr/>
        </p:nvSpPr>
        <p:spPr bwMode="auto">
          <a:xfrm>
            <a:off x="7235825"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3" name="Text Box 76"/>
          <p:cNvSpPr txBox="1">
            <a:spLocks noChangeArrowheads="1"/>
          </p:cNvSpPr>
          <p:nvPr/>
        </p:nvSpPr>
        <p:spPr bwMode="auto">
          <a:xfrm>
            <a:off x="684213" y="6092825"/>
            <a:ext cx="2519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spcBef>
                <a:spcPct val="50000"/>
              </a:spcBef>
            </a:pPr>
            <a:endParaRPr lang="en-GB" sz="1400" dirty="0">
              <a:solidFill>
                <a:schemeClr val="tx1"/>
              </a:solidFill>
            </a:endParaRPr>
          </a:p>
        </p:txBody>
      </p:sp>
      <p:sp>
        <p:nvSpPr>
          <p:cNvPr id="26684" name="Line 77"/>
          <p:cNvSpPr>
            <a:spLocks noChangeShapeType="1"/>
          </p:cNvSpPr>
          <p:nvPr/>
        </p:nvSpPr>
        <p:spPr bwMode="auto">
          <a:xfrm>
            <a:off x="5580063"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5" name="Line 78"/>
          <p:cNvSpPr>
            <a:spLocks noChangeShapeType="1"/>
          </p:cNvSpPr>
          <p:nvPr/>
        </p:nvSpPr>
        <p:spPr bwMode="auto">
          <a:xfrm>
            <a:off x="5580063"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6" name="Line 79"/>
          <p:cNvSpPr>
            <a:spLocks noChangeShapeType="1"/>
          </p:cNvSpPr>
          <p:nvPr/>
        </p:nvSpPr>
        <p:spPr bwMode="auto">
          <a:xfrm>
            <a:off x="5580063" y="623728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2668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r>
              <a:rPr lang="en-US" altLang="ja-JP" sz="2200" b="1" dirty="0">
                <a:solidFill>
                  <a:srgbClr val="666633"/>
                </a:solidFill>
                <a:ea typeface="MS PGothic" pitchFamily="34" charset="-128"/>
                <a:cs typeface="ヒラギノ角ゴ ProN W6"/>
              </a:rPr>
              <a:t>Recurring Pre-Tax Profit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7E4B4B51-6A0D-4274-BAC2-C9A808A24621}" type="slidenum">
              <a:rPr lang="en-GB" smtClean="0">
                <a:solidFill>
                  <a:schemeClr val="tx1"/>
                </a:solidFill>
              </a:rPr>
              <a:pPr eaLnBrk="1" hangingPunct="1"/>
              <a:t>22</a:t>
            </a:fld>
            <a:endParaRPr lang="en-GB" dirty="0" smtClean="0">
              <a:solidFill>
                <a:schemeClr val="tx1"/>
              </a:solidFill>
            </a:endParaRPr>
          </a:p>
        </p:txBody>
      </p:sp>
      <p:sp>
        <p:nvSpPr>
          <p:cNvPr id="27651" name="Slide Number Placeholder 5"/>
          <p:cNvSpPr txBox="1">
            <a:spLocks noGrp="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0ECC40D2-6DB6-4A40-8489-2118F760BE30}" type="slidenum">
              <a:rPr lang="en-GB" sz="1400">
                <a:solidFill>
                  <a:schemeClr val="tx1"/>
                </a:solidFill>
              </a:rPr>
              <a:pPr algn="r" eaLnBrk="1" hangingPunct="1"/>
              <a:t>22</a:t>
            </a:fld>
            <a:endParaRPr lang="en-GB" sz="1400" dirty="0">
              <a:solidFill>
                <a:schemeClr val="tx1"/>
              </a:solidFill>
            </a:endParaRPr>
          </a:p>
        </p:txBody>
      </p:sp>
      <p:sp>
        <p:nvSpPr>
          <p:cNvPr id="27652" name="Rectangle 2"/>
          <p:cNvSpPr>
            <a:spLocks noGrp="1" noChangeArrowheads="1"/>
          </p:cNvSpPr>
          <p:nvPr>
            <p:ph type="title"/>
          </p:nvPr>
        </p:nvSpPr>
        <p:spPr/>
        <p:txBody>
          <a:bodyPr/>
          <a:lstStyle/>
          <a:p>
            <a:r>
              <a:rPr lang="en-GB" sz="2200" dirty="0" smtClean="0">
                <a:ea typeface="MS PGothic" pitchFamily="34" charset="-128"/>
              </a:rPr>
              <a:t>Group Net Debt</a:t>
            </a:r>
            <a:r>
              <a:rPr lang="en-GB" dirty="0" smtClean="0"/>
              <a:t> </a:t>
            </a:r>
          </a:p>
        </p:txBody>
      </p:sp>
      <p:graphicFrame>
        <p:nvGraphicFramePr>
          <p:cNvPr id="21666" name="Group 162"/>
          <p:cNvGraphicFramePr>
            <a:graphicFrameLocks noGrp="1"/>
          </p:cNvGraphicFramePr>
          <p:nvPr>
            <p:ph sz="quarter" idx="3"/>
            <p:extLst>
              <p:ext uri="{D42A27DB-BD31-4B8C-83A1-F6EECF244321}">
                <p14:modId xmlns:p14="http://schemas.microsoft.com/office/powerpoint/2010/main" val="902701574"/>
              </p:ext>
            </p:extLst>
          </p:nvPr>
        </p:nvGraphicFramePr>
        <p:xfrm>
          <a:off x="179512" y="966715"/>
          <a:ext cx="8784976" cy="4014115"/>
        </p:xfrm>
        <a:graphic>
          <a:graphicData uri="http://schemas.openxmlformats.org/drawingml/2006/table">
            <a:tbl>
              <a:tblPr/>
              <a:tblGrid>
                <a:gridCol w="1865890"/>
                <a:gridCol w="964138"/>
                <a:gridCol w="964138"/>
                <a:gridCol w="965556"/>
                <a:gridCol w="900334"/>
                <a:gridCol w="964138"/>
                <a:gridCol w="1008654"/>
                <a:gridCol w="1152128"/>
              </a:tblGrid>
              <a:tr h="671512">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Debt</a:t>
                      </a:r>
                      <a:endParaRPr kumimoji="0" lang="en-GB" sz="1200" b="0" i="0" u="none" strike="noStrike" cap="none" normalizeH="0" baseline="30000" dirty="0" smtClean="0">
                        <a:ln>
                          <a:noFill/>
                        </a:ln>
                        <a:solidFill>
                          <a:srgbClr val="665C4F"/>
                        </a:solidFill>
                        <a:effectLst/>
                        <a:latin typeface="Arial" pitchFamily="34" charset="0"/>
                        <a:ea typeface="ヒラギノ角ゴ ProN W3"/>
                        <a:cs typeface="Arial" pitchFamily="34" charset="0"/>
                        <a:sym typeface="Arial" pitchFamily="34" charset="0"/>
                      </a:endParaRPr>
                    </a:p>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Loan to value</a:t>
                      </a: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Net debt to value</a:t>
                      </a: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Average interest rate</a:t>
                      </a: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Fixed       </a:t>
                      </a:r>
                    </a:p>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Duration to loan expiry – existing facility</a:t>
                      </a:r>
                    </a:p>
                  </a:txBody>
                  <a:tcPr marT="45710" marB="45710"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Duration to loan expiry – new facility signed term sheet</a:t>
                      </a:r>
                    </a:p>
                  </a:txBody>
                  <a:tcPr marT="45710" marB="4571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1750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£m</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(years)</a:t>
                      </a:r>
                    </a:p>
                  </a:txBody>
                  <a:tcPr marT="45710" marB="45710"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(years)</a:t>
                      </a:r>
                    </a:p>
                  </a:txBody>
                  <a:tcPr marT="45710" marB="4571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Core revolving credit facility</a:t>
                      </a:r>
                    </a:p>
                  </a:txBody>
                  <a:tcPr marT="45710" marB="4571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4.6</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3.88</a:t>
                      </a:r>
                      <a:r>
                        <a:rPr kumimoji="0" lang="en-GB" sz="1200" b="0" i="0" u="none" strike="noStrike" kern="1200" cap="none" normalizeH="0" baseline="30000" dirty="0" smtClean="0">
                          <a:ln>
                            <a:noFill/>
                          </a:ln>
                          <a:solidFill>
                            <a:srgbClr val="665C4F"/>
                          </a:solidFill>
                          <a:effectLst/>
                          <a:latin typeface="Arial" pitchFamily="34" charset="0"/>
                          <a:ea typeface="ヒラギノ角ゴ ProN W3"/>
                          <a:cs typeface="ヒラギノ角ゴ ProN W3"/>
                          <a:sym typeface="Arial" pitchFamily="34" charset="0"/>
                        </a:rPr>
                        <a:t>1</a:t>
                      </a:r>
                      <a:endPar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1.2</a:t>
                      </a:r>
                    </a:p>
                  </a:txBody>
                  <a:tcPr marT="45710" marB="45710"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4.1</a:t>
                      </a:r>
                      <a:r>
                        <a:rPr kumimoji="0" lang="en-GB" sz="1200" b="0" i="0" u="none" strike="noStrike" kern="1200" cap="none" normalizeH="0" baseline="30000" dirty="0" smtClean="0">
                          <a:ln>
                            <a:noFill/>
                          </a:ln>
                          <a:solidFill>
                            <a:srgbClr val="665C4F"/>
                          </a:solidFill>
                          <a:effectLst/>
                          <a:latin typeface="Arial" pitchFamily="34" charset="0"/>
                          <a:ea typeface="ヒラギノ角ゴ ProN W3"/>
                          <a:cs typeface="ヒラギノ角ゴ ProN W3"/>
                          <a:sym typeface="Arial" pitchFamily="34" charset="0"/>
                        </a:rPr>
                        <a:t>1</a:t>
                      </a:r>
                      <a:endPar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Great Northern</a:t>
                      </a:r>
                    </a:p>
                  </a:txBody>
                  <a:tcPr marT="45710" marB="4571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61.2</a:t>
                      </a: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85</a:t>
                      </a: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80</a:t>
                      </a: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7.31</a:t>
                      </a:r>
                      <a:r>
                        <a:rPr kumimoji="0" lang="en-GB" sz="1200" b="0" i="0" u="none" strike="noStrike" kern="1200" cap="none" normalizeH="0" baseline="30000" dirty="0" smtClean="0">
                          <a:ln>
                            <a:noFill/>
                          </a:ln>
                          <a:solidFill>
                            <a:srgbClr val="665C4F"/>
                          </a:solidFill>
                          <a:effectLst/>
                          <a:latin typeface="Arial" pitchFamily="34" charset="0"/>
                          <a:ea typeface="ヒラギノ角ゴ ProN W3"/>
                          <a:cs typeface="ヒラギノ角ゴ ProN W3"/>
                          <a:sym typeface="Arial" pitchFamily="34" charset="0"/>
                        </a:rPr>
                        <a:t>1</a:t>
                      </a:r>
                      <a:endPar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97</a:t>
                      </a: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1.3</a:t>
                      </a:r>
                    </a:p>
                  </a:txBody>
                  <a:tcPr marT="45710" marB="4571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a:t>
                      </a:r>
                      <a:r>
                        <a:rPr kumimoji="0" lang="en-GB" sz="1200" b="0" i="0" u="none" strike="noStrike" kern="1200" cap="none" normalizeH="0" baseline="30000" dirty="0" smtClean="0">
                          <a:ln>
                            <a:noFill/>
                          </a:ln>
                          <a:solidFill>
                            <a:srgbClr val="665C4F"/>
                          </a:solidFill>
                          <a:effectLst/>
                          <a:latin typeface="Arial" pitchFamily="34" charset="0"/>
                          <a:ea typeface="ヒラギノ角ゴ ProN W3"/>
                          <a:cs typeface="ヒラギノ角ゴ ProN W3"/>
                          <a:sym typeface="Arial" pitchFamily="34" charset="0"/>
                        </a:rPr>
                        <a:t>1</a:t>
                      </a:r>
                      <a:endPar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Hemel Hempstead</a:t>
                      </a:r>
                    </a:p>
                  </a:txBody>
                  <a:tcPr marT="45710" marB="4571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4.5</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54</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50</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3.55</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0.3</a:t>
                      </a:r>
                    </a:p>
                  </a:txBody>
                  <a:tcPr marT="45710" marB="45710"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0.3</a:t>
                      </a:r>
                    </a:p>
                  </a:txBody>
                  <a:tcPr marT="45710" marB="4571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Group debt</a:t>
                      </a:r>
                    </a:p>
                  </a:txBody>
                  <a:tcPr marT="45710" marB="4571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70.3</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6.85</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84</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1.2</a:t>
                      </a:r>
                    </a:p>
                  </a:txBody>
                  <a:tcPr marT="45710" marB="45710"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a:t>
                      </a:r>
                    </a:p>
                  </a:txBody>
                  <a:tcPr marT="45710" marB="4571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96888">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Cash and cash equivalents</a:t>
                      </a:r>
                    </a:p>
                  </a:txBody>
                  <a:tcPr marT="45710" marB="4571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(5.8)</a:t>
                      </a: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Group net debt</a:t>
                      </a:r>
                    </a:p>
                  </a:txBody>
                  <a:tcPr marT="45710" marB="4571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rPr>
                        <a:t>64.5</a:t>
                      </a:r>
                    </a:p>
                  </a:txBody>
                  <a:tcPr marT="45710" marB="4571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Arial" pitchFamily="34" charset="0"/>
                        <a:sym typeface="Arial" pitchFamily="34" charset="0"/>
                      </a:endParaRP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Tx/>
                        <a:buSzTx/>
                        <a:buFontTx/>
                        <a:buNone/>
                        <a:tabLst/>
                      </a:pPr>
                      <a:endPar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10" marB="4571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17" name="Rectangle 3"/>
          <p:cNvSpPr>
            <a:spLocks noChangeArrowheads="1"/>
          </p:cNvSpPr>
          <p:nvPr/>
        </p:nvSpPr>
        <p:spPr bwMode="auto">
          <a:xfrm>
            <a:off x="250825" y="5301208"/>
            <a:ext cx="8713663" cy="10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42900" indent="-342900" algn="just" eaLnBrk="0" hangingPunct="0">
              <a:lnSpc>
                <a:spcPct val="110000"/>
              </a:lnSpc>
              <a:spcBef>
                <a:spcPct val="50000"/>
              </a:spcBef>
              <a:buFont typeface="Arial" pitchFamily="34" charset="0"/>
              <a:buChar char="•"/>
            </a:pPr>
            <a:r>
              <a:rPr lang="en-GB" altLang="ja-JP" sz="1400" dirty="0" smtClean="0">
                <a:solidFill>
                  <a:srgbClr val="665C4F"/>
                </a:solidFill>
              </a:rPr>
              <a:t>Terms agreed and documentation well advanced for both </a:t>
            </a:r>
            <a:r>
              <a:rPr lang="en-GB" sz="1400" dirty="0" smtClean="0">
                <a:solidFill>
                  <a:srgbClr val="665C4F"/>
                </a:solidFill>
              </a:rPr>
              <a:t>the </a:t>
            </a:r>
            <a:r>
              <a:rPr lang="en-GB" sz="1400" dirty="0">
                <a:solidFill>
                  <a:srgbClr val="665C4F"/>
                </a:solidFill>
              </a:rPr>
              <a:t>core revolving credit facility and </a:t>
            </a:r>
            <a:r>
              <a:rPr lang="en-GB" sz="1400" dirty="0" smtClean="0">
                <a:solidFill>
                  <a:srgbClr val="665C4F"/>
                </a:solidFill>
              </a:rPr>
              <a:t>the Great </a:t>
            </a:r>
            <a:r>
              <a:rPr lang="en-GB" sz="1400" dirty="0">
                <a:solidFill>
                  <a:srgbClr val="665C4F"/>
                </a:solidFill>
              </a:rPr>
              <a:t>Northern loan </a:t>
            </a:r>
            <a:r>
              <a:rPr lang="en-GB" sz="1400" dirty="0" smtClean="0">
                <a:solidFill>
                  <a:srgbClr val="665C4F"/>
                </a:solidFill>
              </a:rPr>
              <a:t>facilities to be extended </a:t>
            </a:r>
            <a:r>
              <a:rPr lang="en-GB" sz="1400" dirty="0">
                <a:solidFill>
                  <a:srgbClr val="665C4F"/>
                </a:solidFill>
              </a:rPr>
              <a:t>by four years to 31 July 2016 and one year to 10 October 2014, respectively. </a:t>
            </a:r>
            <a:r>
              <a:rPr lang="en-GB" sz="1400" dirty="0" smtClean="0">
                <a:solidFill>
                  <a:srgbClr val="665C4F"/>
                </a:solidFill>
              </a:rPr>
              <a:t>Expected to be complete by the end of August 2012.</a:t>
            </a:r>
            <a:endParaRPr lang="en-GB" sz="1400" dirty="0">
              <a:solidFill>
                <a:srgbClr val="665C4F"/>
              </a:solidFill>
            </a:endParaRPr>
          </a:p>
          <a:p>
            <a:pPr marL="342900" indent="-342900" algn="just" eaLnBrk="0" hangingPunct="0">
              <a:lnSpc>
                <a:spcPct val="110000"/>
              </a:lnSpc>
              <a:spcBef>
                <a:spcPct val="50000"/>
              </a:spcBef>
              <a:buFont typeface="Arial" pitchFamily="34" charset="0"/>
              <a:buChar char="•"/>
            </a:pPr>
            <a:r>
              <a:rPr lang="en-GB" sz="1400" dirty="0" smtClean="0">
                <a:solidFill>
                  <a:srgbClr val="665C4F"/>
                </a:solidFill>
              </a:rPr>
              <a:t>In September 2012 the Hemel Hempstead loan will be fully repaid.</a:t>
            </a:r>
          </a:p>
        </p:txBody>
      </p:sp>
      <p:sp>
        <p:nvSpPr>
          <p:cNvPr id="7" name="Rectangle 3"/>
          <p:cNvSpPr>
            <a:spLocks noChangeArrowheads="1"/>
          </p:cNvSpPr>
          <p:nvPr/>
        </p:nvSpPr>
        <p:spPr bwMode="auto">
          <a:xfrm>
            <a:off x="-23259" y="4998085"/>
            <a:ext cx="8569325" cy="37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42900" indent="-342900" algn="just" eaLnBrk="0" hangingPunct="0">
              <a:lnSpc>
                <a:spcPct val="110000"/>
              </a:lnSpc>
              <a:spcBef>
                <a:spcPct val="50000"/>
              </a:spcBef>
            </a:pPr>
            <a:r>
              <a:rPr lang="en-GB" altLang="ja-JP" sz="1600" dirty="0">
                <a:solidFill>
                  <a:srgbClr val="665C4F"/>
                </a:solidFill>
              </a:rPr>
              <a:t>	</a:t>
            </a:r>
            <a:r>
              <a:rPr lang="en-GB" altLang="ja-JP" sz="1000" baseline="30000" dirty="0" smtClean="0">
                <a:solidFill>
                  <a:srgbClr val="665C4F"/>
                </a:solidFill>
              </a:rPr>
              <a:t>1 </a:t>
            </a:r>
            <a:r>
              <a:rPr lang="en-GB" altLang="ja-JP" sz="1000" dirty="0" smtClean="0">
                <a:solidFill>
                  <a:srgbClr val="665C4F"/>
                </a:solidFill>
              </a:rPr>
              <a:t>Reflects extension of core revolving credit facility and Great Northern loan facility in August 2012</a:t>
            </a:r>
            <a:endParaRPr lang="en-GB" sz="1000" dirty="0">
              <a:solidFill>
                <a:srgbClr val="665C4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9411978D-B5B9-46F9-BE1E-9EFFFAA087B4}" type="slidenum">
              <a:rPr lang="en-GB" smtClean="0">
                <a:solidFill>
                  <a:schemeClr val="tx1"/>
                </a:solidFill>
              </a:rPr>
              <a:pPr eaLnBrk="1" hangingPunct="1"/>
              <a:t>23</a:t>
            </a:fld>
            <a:endParaRPr lang="en-GB" dirty="0" smtClean="0">
              <a:solidFill>
                <a:schemeClr val="tx1"/>
              </a:solidFill>
            </a:endParaRPr>
          </a:p>
        </p:txBody>
      </p:sp>
      <p:sp>
        <p:nvSpPr>
          <p:cNvPr id="28675" name="Slide Number Placeholder 5"/>
          <p:cNvSpPr txBox="1">
            <a:spLocks noGrp="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236A27FE-082B-4C82-8F49-91AE226FBC80}" type="slidenum">
              <a:rPr lang="en-GB" sz="1400">
                <a:solidFill>
                  <a:schemeClr val="tx1"/>
                </a:solidFill>
              </a:rPr>
              <a:pPr algn="r" eaLnBrk="1" hangingPunct="1"/>
              <a:t>23</a:t>
            </a:fld>
            <a:endParaRPr lang="en-GB" sz="1400" dirty="0">
              <a:solidFill>
                <a:schemeClr val="tx1"/>
              </a:solidFill>
            </a:endParaRPr>
          </a:p>
        </p:txBody>
      </p:sp>
      <p:sp>
        <p:nvSpPr>
          <p:cNvPr id="2878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r>
              <a:rPr lang="en-US" altLang="ja-JP" sz="2200" b="1" dirty="0">
                <a:solidFill>
                  <a:srgbClr val="666633"/>
                </a:solidFill>
                <a:ea typeface="MS PGothic" pitchFamily="34" charset="-128"/>
                <a:cs typeface="ヒラギノ角ゴ ProN W6"/>
              </a:rPr>
              <a:t>Off Balance Sheet Debt</a:t>
            </a:r>
          </a:p>
        </p:txBody>
      </p:sp>
      <p:graphicFrame>
        <p:nvGraphicFramePr>
          <p:cNvPr id="3" name="Table 2"/>
          <p:cNvGraphicFramePr>
            <a:graphicFrameLocks noGrp="1"/>
          </p:cNvGraphicFramePr>
          <p:nvPr>
            <p:extLst>
              <p:ext uri="{D42A27DB-BD31-4B8C-83A1-F6EECF244321}">
                <p14:modId xmlns:p14="http://schemas.microsoft.com/office/powerpoint/2010/main" val="2016504213"/>
              </p:ext>
            </p:extLst>
          </p:nvPr>
        </p:nvGraphicFramePr>
        <p:xfrm>
          <a:off x="323528" y="908720"/>
          <a:ext cx="8507288" cy="4553118"/>
        </p:xfrm>
        <a:graphic>
          <a:graphicData uri="http://schemas.openxmlformats.org/drawingml/2006/table">
            <a:tbl>
              <a:tblPr/>
              <a:tblGrid>
                <a:gridCol w="1717560"/>
                <a:gridCol w="740372"/>
                <a:gridCol w="740372"/>
                <a:gridCol w="916496"/>
                <a:gridCol w="576064"/>
                <a:gridCol w="758477"/>
                <a:gridCol w="1257747"/>
                <a:gridCol w="576064"/>
                <a:gridCol w="1224136"/>
              </a:tblGrid>
              <a:tr h="354501">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Weighted</a:t>
                      </a:r>
                      <a:endParaRPr lang="en-GB" sz="1400" dirty="0">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r>
              <a:tr h="365575">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b="1"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Loan to</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Net debt</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Average</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 average </a:t>
                      </a:r>
                      <a:r>
                        <a:rPr lang="en-GB" sz="1400" dirty="0" smtClean="0">
                          <a:effectLst/>
                          <a:latin typeface="Arial"/>
                          <a:ea typeface="MS Mincho"/>
                        </a:rPr>
                        <a:t>duration to </a:t>
                      </a:r>
                      <a:endParaRPr lang="en-GB" sz="1400" dirty="0">
                        <a:effectLst/>
                        <a:latin typeface="Times New Roman"/>
                        <a:ea typeface="MS Mincho"/>
                      </a:endParaRPr>
                    </a:p>
                  </a:txBody>
                  <a:tcPr marL="68580" marR="68580" marT="0" marB="0" anchor="b">
                    <a:lnL>
                      <a:noFill/>
                    </a:lnL>
                    <a:lnR>
                      <a:noFill/>
                    </a:lnR>
                    <a:lnT>
                      <a:noFill/>
                    </a:lnT>
                    <a:lnB>
                      <a:noFill/>
                    </a:lnB>
                  </a:tcPr>
                </a:tc>
              </a:tr>
              <a:tr h="226887">
                <a:tc>
                  <a:txBody>
                    <a:bodyPr/>
                    <a:lstStyle/>
                    <a:p>
                      <a:pPr>
                        <a:spcAft>
                          <a:spcPts val="0"/>
                        </a:spcAft>
                      </a:pPr>
                      <a:r>
                        <a:rPr lang="en-GB" sz="1400" b="1" dirty="0">
                          <a:effectLst/>
                          <a:latin typeface="Arial"/>
                          <a:ea typeface="MS Mincho"/>
                        </a:rPr>
                        <a:t>Group share</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b="1" dirty="0" smtClean="0">
                          <a:effectLst/>
                          <a:latin typeface="Arial"/>
                          <a:ea typeface="MS Mincho"/>
                        </a:rPr>
                        <a:t>Debt</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Cash</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b="1" dirty="0">
                          <a:effectLst/>
                          <a:latin typeface="Arial"/>
                          <a:ea typeface="MS Mincho"/>
                        </a:rPr>
                        <a:t>Net debt</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smtClean="0">
                          <a:effectLst/>
                          <a:latin typeface="Arial"/>
                          <a:ea typeface="MS Mincho"/>
                        </a:rPr>
                        <a:t>value</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to </a:t>
                      </a:r>
                      <a:r>
                        <a:rPr lang="en-GB" sz="1400" dirty="0" smtClean="0">
                          <a:effectLst/>
                          <a:latin typeface="Arial"/>
                          <a:ea typeface="MS Mincho"/>
                        </a:rPr>
                        <a:t>value</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 interest rate</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effectLst/>
                          <a:latin typeface="Arial"/>
                          <a:ea typeface="MS Mincho"/>
                        </a:rPr>
                        <a:t>Fixed</a:t>
                      </a:r>
                      <a:endParaRPr lang="en-GB" sz="1400" dirty="0">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smtClean="0">
                          <a:effectLst/>
                          <a:latin typeface="Arial"/>
                          <a:ea typeface="MS Mincho"/>
                        </a:rPr>
                        <a:t>loan </a:t>
                      </a:r>
                      <a:r>
                        <a:rPr lang="en-GB" sz="1400" dirty="0">
                          <a:effectLst/>
                          <a:latin typeface="Arial"/>
                          <a:ea typeface="MS Mincho"/>
                        </a:rPr>
                        <a:t>expiry</a:t>
                      </a:r>
                      <a:endParaRPr lang="en-GB" sz="1400" dirty="0">
                        <a:effectLst/>
                        <a:latin typeface="Times New Roman"/>
                        <a:ea typeface="MS Mincho"/>
                      </a:endParaRPr>
                    </a:p>
                  </a:txBody>
                  <a:tcPr marL="68580" marR="68580" marT="0" marB="0" anchor="b">
                    <a:lnL>
                      <a:noFill/>
                    </a:lnL>
                    <a:lnR>
                      <a:noFill/>
                    </a:lnR>
                    <a:lnT>
                      <a:noFill/>
                    </a:lnT>
                    <a:lnB>
                      <a:noFill/>
                    </a:lnB>
                  </a:tcPr>
                </a:tc>
              </a:tr>
              <a:tr h="354501">
                <a:tc>
                  <a:txBody>
                    <a:bodyPr/>
                    <a:lstStyle/>
                    <a:p>
                      <a:pPr>
                        <a:spcAft>
                          <a:spcPts val="0"/>
                        </a:spcAft>
                      </a:pPr>
                      <a:r>
                        <a:rPr lang="en-GB" sz="1400" b="1" dirty="0">
                          <a:effectLst/>
                          <a:latin typeface="Arial"/>
                          <a:ea typeface="MS Mincho"/>
                        </a:rPr>
                        <a:t>30 June 2012</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£m</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£m</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£m</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Years</a:t>
                      </a:r>
                      <a:endParaRPr lang="en-GB" sz="1400" dirty="0">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r>
              <a:tr h="354501">
                <a:tc>
                  <a:txBody>
                    <a:bodyPr/>
                    <a:lstStyle/>
                    <a:p>
                      <a:pPr>
                        <a:spcAft>
                          <a:spcPts val="0"/>
                        </a:spcAft>
                      </a:pPr>
                      <a:r>
                        <a:rPr lang="en-GB" sz="1400" dirty="0">
                          <a:effectLst/>
                          <a:latin typeface="Arial"/>
                          <a:ea typeface="MS Mincho"/>
                        </a:rPr>
                        <a:t>The Mall</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131.2</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(23.6)</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effectLst/>
                          <a:latin typeface="Arial"/>
                          <a:ea typeface="MS Mincho"/>
                        </a:rPr>
                        <a:t>107.6</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70</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57</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3.92</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92</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effectLst/>
                          <a:latin typeface="Arial"/>
                          <a:ea typeface="MS Mincho"/>
                        </a:rPr>
                        <a:t>2.8</a:t>
                      </a:r>
                      <a:endParaRPr lang="en-GB" sz="1400" dirty="0">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354501">
                <a:tc>
                  <a:txBody>
                    <a:bodyPr/>
                    <a:lstStyle/>
                    <a:p>
                      <a:pPr>
                        <a:spcAft>
                          <a:spcPts val="0"/>
                        </a:spcAft>
                      </a:pPr>
                      <a:r>
                        <a:rPr lang="en-GB" sz="1400" dirty="0" smtClean="0">
                          <a:effectLst/>
                          <a:latin typeface="Arial"/>
                          <a:ea typeface="MS Mincho"/>
                        </a:rPr>
                        <a:t>Germany</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125.1</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(4.1)</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121.0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74</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72</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4.06</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90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2.7</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a:effectLst/>
                          <a:latin typeface="Arial"/>
                          <a:ea typeface="MS Mincho"/>
                        </a:rPr>
                        <a:t>X-Leisure</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35.4</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(2.5)</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32.9</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52</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48</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6.14</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99</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1.6</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a:effectLst/>
                          <a:latin typeface="Arial"/>
                          <a:ea typeface="MS Mincho"/>
                        </a:rPr>
                        <a:t>The Junction</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21.7</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(2.4)</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19.3</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57</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51</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6.77</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99</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1.8</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a:effectLst/>
                          <a:latin typeface="Arial"/>
                          <a:ea typeface="MS Mincho"/>
                        </a:rPr>
                        <a:t>Kingfisher Redditch</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17.2</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(1.3)</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15.9</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65</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60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6.17</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100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4.8</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a:effectLst/>
                          <a:latin typeface="Arial"/>
                          <a:ea typeface="MS Mincho"/>
                        </a:rPr>
                        <a:t>Waterside Lincoln</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6.8</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(1.1)</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5.7</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52</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44</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4.70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100</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2.6</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a:effectLst/>
                          <a:latin typeface="Arial"/>
                          <a:ea typeface="MS Mincho"/>
                        </a:rPr>
                        <a:t>Xscape Braehead</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22.8</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(1.6)</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b="1" dirty="0">
                          <a:effectLst/>
                          <a:latin typeface="Arial"/>
                          <a:ea typeface="MS Mincho"/>
                        </a:rPr>
                        <a:t>21.2</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85</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79</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4.88</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75</a:t>
                      </a:r>
                      <a:endParaRPr lang="en-GB" sz="1400" dirty="0">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effectLst/>
                          <a:latin typeface="Arial"/>
                          <a:ea typeface="MS Mincho"/>
                        </a:rPr>
                        <a:t>2.2</a:t>
                      </a:r>
                      <a:endParaRPr lang="en-GB" sz="1400" dirty="0">
                        <a:effectLst/>
                        <a:latin typeface="Times New Roman"/>
                        <a:ea typeface="MS Mincho"/>
                      </a:endParaRPr>
                    </a:p>
                  </a:txBody>
                  <a:tcPr marL="68580" marR="68580" marT="0" marB="0" anchor="ctr">
                    <a:lnL>
                      <a:noFill/>
                    </a:lnL>
                    <a:lnR>
                      <a:noFill/>
                    </a:lnR>
                    <a:lnT>
                      <a:noFill/>
                    </a:lnT>
                    <a:lnB>
                      <a:noFill/>
                    </a:lnB>
                  </a:tcPr>
                </a:tc>
              </a:tr>
              <a:tr h="354501">
                <a:tc>
                  <a:txBody>
                    <a:bodyPr/>
                    <a:lstStyle/>
                    <a:p>
                      <a:pPr>
                        <a:spcAft>
                          <a:spcPts val="0"/>
                        </a:spcAft>
                      </a:pPr>
                      <a:r>
                        <a:rPr lang="en-GB" sz="1400" dirty="0" smtClean="0">
                          <a:effectLst/>
                          <a:latin typeface="Arial"/>
                          <a:ea typeface="MS Mincho"/>
                        </a:rPr>
                        <a:t>Other</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n/a</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(1.4)</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(1.4)</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a:t>
                      </a:r>
                      <a:endParaRPr lang="en-GB" sz="1400" dirty="0">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354501">
                <a:tc>
                  <a:txBody>
                    <a:bodyPr/>
                    <a:lstStyle/>
                    <a:p>
                      <a:pPr>
                        <a:spcAft>
                          <a:spcPts val="0"/>
                        </a:spcAft>
                      </a:pPr>
                      <a:r>
                        <a:rPr lang="en-GB" sz="1400" b="1" dirty="0">
                          <a:effectLst/>
                          <a:latin typeface="Arial"/>
                          <a:ea typeface="MS Mincho"/>
                        </a:rPr>
                        <a:t>Off balance </a:t>
                      </a:r>
                      <a:r>
                        <a:rPr lang="en-GB" sz="1400" b="1" dirty="0" smtClean="0">
                          <a:effectLst/>
                          <a:latin typeface="Arial"/>
                          <a:ea typeface="MS Mincho"/>
                        </a:rPr>
                        <a:t>sheet</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360.2</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(38.0)</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b="1" dirty="0">
                          <a:effectLst/>
                          <a:latin typeface="Arial"/>
                          <a:ea typeface="MS Mincho"/>
                        </a:rPr>
                        <a:t>322.2</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 </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4.67</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92</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effectLst/>
                          <a:latin typeface="Arial"/>
                          <a:ea typeface="MS Mincho"/>
                        </a:rPr>
                        <a:t>2.6</a:t>
                      </a:r>
                      <a:endParaRPr lang="en-GB" sz="1400" dirty="0">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9411978D-B5B9-46F9-BE1E-9EFFFAA087B4}" type="slidenum">
              <a:rPr lang="en-GB" smtClean="0">
                <a:solidFill>
                  <a:schemeClr val="tx1"/>
                </a:solidFill>
              </a:rPr>
              <a:pPr eaLnBrk="1" hangingPunct="1"/>
              <a:t>24</a:t>
            </a:fld>
            <a:endParaRPr lang="en-GB" dirty="0" smtClean="0">
              <a:solidFill>
                <a:schemeClr val="tx1"/>
              </a:solidFill>
            </a:endParaRPr>
          </a:p>
        </p:txBody>
      </p:sp>
      <p:sp>
        <p:nvSpPr>
          <p:cNvPr id="28675" name="Slide Number Placeholder 5"/>
          <p:cNvSpPr txBox="1">
            <a:spLocks noGrp="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236A27FE-082B-4C82-8F49-91AE226FBC80}" type="slidenum">
              <a:rPr lang="en-GB" sz="1400">
                <a:solidFill>
                  <a:schemeClr val="tx1"/>
                </a:solidFill>
              </a:rPr>
              <a:pPr algn="r" eaLnBrk="1" hangingPunct="1"/>
              <a:t>24</a:t>
            </a:fld>
            <a:endParaRPr lang="en-GB" sz="1400" dirty="0">
              <a:solidFill>
                <a:schemeClr val="tx1"/>
              </a:solidFill>
            </a:endParaRPr>
          </a:p>
        </p:txBody>
      </p:sp>
      <p:sp>
        <p:nvSpPr>
          <p:cNvPr id="2878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r>
              <a:rPr lang="en-US" altLang="ja-JP" sz="2200" b="1" dirty="0" smtClean="0">
                <a:solidFill>
                  <a:srgbClr val="666633"/>
                </a:solidFill>
                <a:ea typeface="MS PGothic" pitchFamily="34" charset="-128"/>
                <a:cs typeface="ヒラギノ角ゴ ProN W6"/>
              </a:rPr>
              <a:t>The Mall Debt</a:t>
            </a:r>
            <a:endParaRPr lang="en-US" altLang="ja-JP" sz="2200" b="1" dirty="0">
              <a:solidFill>
                <a:srgbClr val="666633"/>
              </a:solidFill>
              <a:ea typeface="MS PGothic" pitchFamily="34" charset="-128"/>
              <a:cs typeface="ヒラギノ角ゴ ProN W6"/>
            </a:endParaRPr>
          </a:p>
        </p:txBody>
      </p:sp>
      <p:sp>
        <p:nvSpPr>
          <p:cNvPr id="2" name="Rectangle 1"/>
          <p:cNvSpPr/>
          <p:nvPr/>
        </p:nvSpPr>
        <p:spPr>
          <a:xfrm>
            <a:off x="179190" y="1052736"/>
            <a:ext cx="8640960" cy="5355312"/>
          </a:xfrm>
          <a:prstGeom prst="rect">
            <a:avLst/>
          </a:prstGeom>
        </p:spPr>
        <p:txBody>
          <a:bodyPr wrap="square">
            <a:spAutoFit/>
          </a:bodyPr>
          <a:lstStyle/>
          <a:p>
            <a:pPr marL="285750" indent="-285750" algn="just">
              <a:buFont typeface="Arial" pitchFamily="34" charset="0"/>
              <a:buChar char="•"/>
            </a:pPr>
            <a:r>
              <a:rPr lang="en-GB" dirty="0">
                <a:solidFill>
                  <a:srgbClr val="665C4F"/>
                </a:solidFill>
              </a:rPr>
              <a:t>Following </a:t>
            </a:r>
            <a:r>
              <a:rPr lang="en-GB" dirty="0" smtClean="0">
                <a:solidFill>
                  <a:srgbClr val="665C4F"/>
                </a:solidFill>
              </a:rPr>
              <a:t>the sale of Norwich in July 2012 there was a debt repayment of £80.1 million</a:t>
            </a:r>
          </a:p>
          <a:p>
            <a:pPr marL="285750" indent="-285750" algn="just">
              <a:buFont typeface="Arial" pitchFamily="34" charset="0"/>
              <a:buChar char="•"/>
            </a:pPr>
            <a:endParaRPr lang="en-GB" dirty="0" smtClean="0">
              <a:solidFill>
                <a:srgbClr val="665C4F"/>
              </a:solidFill>
            </a:endParaRPr>
          </a:p>
          <a:p>
            <a:pPr marL="285750" indent="-285750" algn="just">
              <a:buFont typeface="Arial" pitchFamily="34" charset="0"/>
              <a:buChar char="•"/>
            </a:pPr>
            <a:r>
              <a:rPr lang="en-GB" dirty="0" smtClean="0">
                <a:solidFill>
                  <a:srgbClr val="665C4F"/>
                </a:solidFill>
              </a:rPr>
              <a:t>After the repayment Mall </a:t>
            </a:r>
            <a:r>
              <a:rPr lang="en-GB" dirty="0">
                <a:solidFill>
                  <a:srgbClr val="665C4F"/>
                </a:solidFill>
              </a:rPr>
              <a:t>debt </a:t>
            </a:r>
            <a:r>
              <a:rPr lang="en-GB" dirty="0" smtClean="0">
                <a:solidFill>
                  <a:srgbClr val="665C4F"/>
                </a:solidFill>
              </a:rPr>
              <a:t>is £570.9 </a:t>
            </a:r>
            <a:r>
              <a:rPr lang="en-GB" dirty="0">
                <a:solidFill>
                  <a:srgbClr val="665C4F"/>
                </a:solidFill>
              </a:rPr>
              <a:t>million and the LTV decreased to 67% and net debt to </a:t>
            </a:r>
            <a:r>
              <a:rPr lang="en-GB" dirty="0" smtClean="0">
                <a:solidFill>
                  <a:srgbClr val="665C4F"/>
                </a:solidFill>
              </a:rPr>
              <a:t>property value </a:t>
            </a:r>
            <a:r>
              <a:rPr lang="en-GB" dirty="0">
                <a:solidFill>
                  <a:srgbClr val="665C4F"/>
                </a:solidFill>
              </a:rPr>
              <a:t>declined to 53</a:t>
            </a:r>
            <a:r>
              <a:rPr lang="en-GB" dirty="0" smtClean="0">
                <a:solidFill>
                  <a:srgbClr val="665C4F"/>
                </a:solidFill>
              </a:rPr>
              <a:t>%</a:t>
            </a:r>
          </a:p>
          <a:p>
            <a:pPr marL="285750" indent="-285750" algn="just">
              <a:buFont typeface="Arial" pitchFamily="34" charset="0"/>
              <a:buChar char="•"/>
            </a:pPr>
            <a:endParaRPr lang="en-GB" dirty="0" smtClean="0">
              <a:solidFill>
                <a:srgbClr val="665C4F"/>
              </a:solidFill>
            </a:endParaRPr>
          </a:p>
          <a:p>
            <a:pPr marL="285750" indent="-285750" algn="just">
              <a:buFont typeface="Arial" pitchFamily="34" charset="0"/>
              <a:buChar char="•"/>
            </a:pPr>
            <a:r>
              <a:rPr lang="en-GB" dirty="0" smtClean="0">
                <a:solidFill>
                  <a:srgbClr val="665C4F"/>
                </a:solidFill>
              </a:rPr>
              <a:t>This </a:t>
            </a:r>
            <a:r>
              <a:rPr lang="en-GB" dirty="0">
                <a:solidFill>
                  <a:srgbClr val="665C4F"/>
                </a:solidFill>
              </a:rPr>
              <a:t>repayment means that the amortisation target of £600 million by December 2014 has been achieved well in advance </a:t>
            </a:r>
            <a:r>
              <a:rPr lang="en-GB" dirty="0" smtClean="0">
                <a:solidFill>
                  <a:srgbClr val="665C4F"/>
                </a:solidFill>
              </a:rPr>
              <a:t>of the target date</a:t>
            </a:r>
          </a:p>
          <a:p>
            <a:pPr marL="285750" indent="-285750" algn="just">
              <a:buFont typeface="Arial" pitchFamily="34" charset="0"/>
              <a:buChar char="•"/>
            </a:pPr>
            <a:endParaRPr lang="en-GB" dirty="0" smtClean="0">
              <a:solidFill>
                <a:srgbClr val="665C4F"/>
              </a:solidFill>
            </a:endParaRPr>
          </a:p>
          <a:p>
            <a:pPr marL="285750" indent="-285750" algn="just">
              <a:buFont typeface="Arial" pitchFamily="34" charset="0"/>
              <a:buChar char="•"/>
            </a:pPr>
            <a:r>
              <a:rPr lang="en-GB" dirty="0" smtClean="0">
                <a:solidFill>
                  <a:srgbClr val="665C4F"/>
                </a:solidFill>
              </a:rPr>
              <a:t>Significant headroom on the LTV covenant requirement of </a:t>
            </a:r>
            <a:r>
              <a:rPr lang="en-GB" dirty="0">
                <a:solidFill>
                  <a:srgbClr val="665C4F"/>
                </a:solidFill>
              </a:rPr>
              <a:t>77% by December </a:t>
            </a:r>
            <a:r>
              <a:rPr lang="en-GB" dirty="0" smtClean="0">
                <a:solidFill>
                  <a:srgbClr val="665C4F"/>
                </a:solidFill>
              </a:rPr>
              <a:t>2012, compared to the current LTV of 67%. The property headroom is 13% on LTV and 31% property headroom if cash was used to pay down debt</a:t>
            </a:r>
            <a:endParaRPr lang="en-GB" dirty="0">
              <a:solidFill>
                <a:srgbClr val="665C4F"/>
              </a:solidFill>
            </a:endParaRPr>
          </a:p>
          <a:p>
            <a:pPr algn="just"/>
            <a:endParaRPr lang="en-GB" dirty="0">
              <a:solidFill>
                <a:srgbClr val="665C4F"/>
              </a:solidFill>
            </a:endParaRPr>
          </a:p>
          <a:p>
            <a:pPr marL="285750" indent="-285750" algn="just">
              <a:buFont typeface="Arial" pitchFamily="34" charset="0"/>
              <a:buChar char="•"/>
            </a:pPr>
            <a:r>
              <a:rPr lang="en-GB" dirty="0" smtClean="0">
                <a:solidFill>
                  <a:srgbClr val="665C4F"/>
                </a:solidFill>
              </a:rPr>
              <a:t>Distributions can recommence from The Mall fund when debt is below £600 million (achieved) and the LTV is below 60%</a:t>
            </a:r>
          </a:p>
          <a:p>
            <a:pPr marL="285750" indent="-285750" algn="just">
              <a:buFont typeface="Arial" pitchFamily="34" charset="0"/>
              <a:buChar char="•"/>
            </a:pPr>
            <a:endParaRPr lang="en-GB" dirty="0">
              <a:solidFill>
                <a:srgbClr val="665C4F"/>
              </a:solidFill>
            </a:endParaRPr>
          </a:p>
          <a:p>
            <a:pPr marL="285750" indent="-285750" algn="just">
              <a:buFont typeface="Arial" pitchFamily="34" charset="0"/>
              <a:buChar char="•"/>
            </a:pPr>
            <a:r>
              <a:rPr lang="en-GB" dirty="0" smtClean="0">
                <a:solidFill>
                  <a:srgbClr val="665C4F"/>
                </a:solidFill>
              </a:rPr>
              <a:t>The LTV target to recommence distributions could be achieved through utilising 49% of the cash from within the fund to pay down debt</a:t>
            </a:r>
          </a:p>
          <a:p>
            <a:pPr algn="just"/>
            <a:r>
              <a:rPr lang="en-GB" dirty="0" smtClean="0">
                <a:solidFill>
                  <a:srgbClr val="665C4F"/>
                </a:solidFill>
              </a:rPr>
              <a:t>  </a:t>
            </a:r>
          </a:p>
        </p:txBody>
      </p:sp>
    </p:spTree>
    <p:extLst>
      <p:ext uri="{BB962C8B-B14F-4D97-AF65-F5344CB8AC3E}">
        <p14:creationId xmlns:p14="http://schemas.microsoft.com/office/powerpoint/2010/main" val="1525874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5CEAA611-215F-42DD-9744-D5A9ACBC27CB}" type="slidenum">
              <a:rPr lang="en-GB" smtClean="0">
                <a:solidFill>
                  <a:schemeClr val="tx1"/>
                </a:solidFill>
              </a:rPr>
              <a:pPr eaLnBrk="1" hangingPunct="1"/>
              <a:t>25</a:t>
            </a:fld>
            <a:endParaRPr lang="en-GB" dirty="0" smtClean="0">
              <a:solidFill>
                <a:schemeClr val="tx1"/>
              </a:solidFill>
            </a:endParaRPr>
          </a:p>
        </p:txBody>
      </p:sp>
      <p:sp>
        <p:nvSpPr>
          <p:cNvPr id="2051"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C557CA8E-19AD-4860-AB65-9BD1423E8E4D}" type="slidenum">
              <a:rPr lang="en-GB" sz="1400">
                <a:solidFill>
                  <a:schemeClr val="tx1"/>
                </a:solidFill>
              </a:rPr>
              <a:pPr algn="r" eaLnBrk="1" hangingPunct="1"/>
              <a:t>25</a:t>
            </a:fld>
            <a:endParaRPr lang="en-GB" sz="1400" dirty="0">
              <a:solidFill>
                <a:schemeClr val="tx1"/>
              </a:solidFill>
            </a:endParaRPr>
          </a:p>
        </p:txBody>
      </p:sp>
      <p:sp>
        <p:nvSpPr>
          <p:cNvPr id="20484" name="Rectangle 3"/>
          <p:cNvSpPr>
            <a:spLocks noGrp="1" noChangeArrowheads="1"/>
          </p:cNvSpPr>
          <p:nvPr>
            <p:ph type="body" idx="4294967295"/>
          </p:nvPr>
        </p:nvSpPr>
        <p:spPr>
          <a:xfrm>
            <a:off x="457200" y="908050"/>
            <a:ext cx="8362950" cy="5400675"/>
          </a:xfrm>
        </p:spPr>
        <p:txBody>
          <a:bodyPr/>
          <a:lstStyle/>
          <a:p>
            <a:pPr marL="0" indent="0" algn="just">
              <a:buNone/>
              <a:defRPr/>
            </a:pPr>
            <a:r>
              <a:rPr lang="en-GB" sz="1800" b="1" dirty="0" smtClean="0"/>
              <a:t>Background</a:t>
            </a:r>
          </a:p>
          <a:p>
            <a:pPr algn="just">
              <a:spcBef>
                <a:spcPts val="648"/>
              </a:spcBef>
              <a:spcAft>
                <a:spcPts val="1200"/>
              </a:spcAft>
              <a:defRPr/>
            </a:pPr>
            <a:r>
              <a:rPr lang="en-GB" sz="1800" dirty="0" smtClean="0"/>
              <a:t>During the period there was a fall in property valuations in portfolio 4 of €21.5 million (Group share £8.6 million)</a:t>
            </a:r>
          </a:p>
          <a:p>
            <a:pPr algn="just">
              <a:spcBef>
                <a:spcPts val="648"/>
              </a:spcBef>
              <a:spcAft>
                <a:spcPts val="1200"/>
              </a:spcAft>
              <a:defRPr/>
            </a:pPr>
            <a:r>
              <a:rPr lang="en-GB" sz="1800" dirty="0" smtClean="0"/>
              <a:t>As a result of the decline in property values portfolio 4 did not meet the required 93% LTV covenant for the second year of its three year extension period</a:t>
            </a:r>
          </a:p>
          <a:p>
            <a:pPr algn="just">
              <a:spcBef>
                <a:spcPts val="648"/>
              </a:spcBef>
              <a:spcAft>
                <a:spcPts val="1200"/>
              </a:spcAft>
              <a:defRPr/>
            </a:pPr>
            <a:r>
              <a:rPr lang="en-GB" sz="1800" dirty="0"/>
              <a:t>P</a:t>
            </a:r>
            <a:r>
              <a:rPr lang="en-GB" sz="1800" dirty="0" smtClean="0"/>
              <a:t>ortfolio </a:t>
            </a:r>
            <a:r>
              <a:rPr lang="en-GB" sz="1800" dirty="0"/>
              <a:t>4 </a:t>
            </a:r>
            <a:r>
              <a:rPr lang="en-GB" sz="1800" dirty="0" smtClean="0"/>
              <a:t>has debt of </a:t>
            </a:r>
            <a:r>
              <a:rPr lang="en-GB" sz="1800" dirty="0"/>
              <a:t>€158 million, of which €18 million comprises junior debt which is owned by the Group and joint venture </a:t>
            </a:r>
            <a:r>
              <a:rPr lang="en-GB" sz="1800" dirty="0" smtClean="0"/>
              <a:t>partner and €140 million is in a CMBS</a:t>
            </a:r>
            <a:endParaRPr lang="en-GB" sz="1800" dirty="0"/>
          </a:p>
          <a:p>
            <a:pPr algn="just">
              <a:spcBef>
                <a:spcPts val="648"/>
              </a:spcBef>
              <a:spcAft>
                <a:spcPts val="1200"/>
              </a:spcAft>
              <a:defRPr/>
            </a:pPr>
            <a:r>
              <a:rPr lang="en-GB" sz="1800" dirty="0"/>
              <a:t>The portfolio 4 </a:t>
            </a:r>
            <a:r>
              <a:rPr lang="en-GB" sz="1800" dirty="0" smtClean="0"/>
              <a:t>debt is </a:t>
            </a:r>
            <a:r>
              <a:rPr lang="en-GB" sz="1800" dirty="0"/>
              <a:t>non-recourse to the Group or any </a:t>
            </a:r>
            <a:r>
              <a:rPr lang="en-GB" sz="1800" dirty="0" smtClean="0"/>
              <a:t>of the other </a:t>
            </a:r>
            <a:r>
              <a:rPr lang="en-GB" sz="1800" dirty="0"/>
              <a:t>five joint venture </a:t>
            </a:r>
            <a:r>
              <a:rPr lang="en-GB" sz="1800" dirty="0" smtClean="0"/>
              <a:t>portfolios</a:t>
            </a:r>
            <a:endParaRPr lang="en-GB" sz="1800" dirty="0">
              <a:solidFill>
                <a:schemeClr val="tx2"/>
              </a:solidFill>
            </a:endParaRPr>
          </a:p>
          <a:p>
            <a:pPr algn="just">
              <a:spcBef>
                <a:spcPts val="648"/>
              </a:spcBef>
              <a:spcAft>
                <a:spcPts val="1200"/>
              </a:spcAft>
              <a:defRPr/>
            </a:pPr>
            <a:r>
              <a:rPr lang="en-GB" sz="1800" dirty="0" smtClean="0"/>
              <a:t>Portfolio 4 debt was put into special servicing in July 2012 and a standstill is in place until 24 September 2012 to allow for the preparation of a business plan</a:t>
            </a:r>
          </a:p>
          <a:p>
            <a:pPr algn="just">
              <a:defRPr/>
            </a:pPr>
            <a:endParaRPr lang="en-GB" sz="1800" dirty="0" smtClean="0"/>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Portfolio </a:t>
            </a:r>
            <a:r>
              <a:rPr lang="en-US" altLang="ja-JP" sz="2200" b="1" dirty="0">
                <a:solidFill>
                  <a:srgbClr val="666633"/>
                </a:solidFill>
                <a:latin typeface="+mj-lt"/>
                <a:ea typeface="MS PGothic" pitchFamily="34" charset="-128"/>
                <a:cs typeface="+mj-cs"/>
              </a:rPr>
              <a:t>4</a:t>
            </a:r>
          </a:p>
        </p:txBody>
      </p:sp>
    </p:spTree>
    <p:extLst>
      <p:ext uri="{BB962C8B-B14F-4D97-AF65-F5344CB8AC3E}">
        <p14:creationId xmlns:p14="http://schemas.microsoft.com/office/powerpoint/2010/main" val="313166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2F345B6E-B138-4206-9B89-6BF058F16FBC}" type="slidenum">
              <a:rPr lang="en-GB" smtClean="0">
                <a:solidFill>
                  <a:schemeClr val="tx1"/>
                </a:solidFill>
              </a:rPr>
              <a:pPr eaLnBrk="1" hangingPunct="1"/>
              <a:t>26</a:t>
            </a:fld>
            <a:endParaRPr lang="en-GB" dirty="0" smtClean="0">
              <a:solidFill>
                <a:schemeClr val="tx1"/>
              </a:solidFill>
            </a:endParaRPr>
          </a:p>
        </p:txBody>
      </p:sp>
      <p:sp>
        <p:nvSpPr>
          <p:cNvPr id="3075"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CF4508E9-7599-4926-B782-22D1569131C2}" type="slidenum">
              <a:rPr lang="en-GB" sz="1400">
                <a:solidFill>
                  <a:schemeClr val="tx1"/>
                </a:solidFill>
              </a:rPr>
              <a:pPr algn="r" eaLnBrk="1" hangingPunct="1"/>
              <a:t>26</a:t>
            </a:fld>
            <a:endParaRPr lang="en-GB" sz="1400" dirty="0">
              <a:solidFill>
                <a:schemeClr val="tx1"/>
              </a:solidFill>
            </a:endParaRPr>
          </a:p>
        </p:txBody>
      </p:sp>
      <p:sp>
        <p:nvSpPr>
          <p:cNvPr id="21508" name="Rectangle 3"/>
          <p:cNvSpPr>
            <a:spLocks noGrp="1" noChangeArrowheads="1"/>
          </p:cNvSpPr>
          <p:nvPr>
            <p:ph type="body" idx="4294967295"/>
          </p:nvPr>
        </p:nvSpPr>
        <p:spPr>
          <a:xfrm>
            <a:off x="457200" y="1125538"/>
            <a:ext cx="8286750" cy="5039766"/>
          </a:xfrm>
        </p:spPr>
        <p:txBody>
          <a:bodyPr/>
          <a:lstStyle/>
          <a:p>
            <a:pPr algn="just">
              <a:spcBef>
                <a:spcPts val="648"/>
              </a:spcBef>
              <a:spcAft>
                <a:spcPts val="1200"/>
              </a:spcAft>
              <a:defRPr/>
            </a:pPr>
            <a:r>
              <a:rPr lang="en-GB" sz="1800" dirty="0" smtClean="0"/>
              <a:t>Portfolio 4 generated a loss after tax of £6.6 million (Group share), primarily due to the property devaluation partially offset by recurring profit</a:t>
            </a:r>
          </a:p>
          <a:p>
            <a:pPr algn="just">
              <a:spcBef>
                <a:spcPts val="648"/>
              </a:spcBef>
              <a:spcAft>
                <a:spcPts val="1200"/>
              </a:spcAft>
              <a:defRPr/>
            </a:pPr>
            <a:r>
              <a:rPr lang="en-GB" sz="1800" dirty="0" smtClean="0"/>
              <a:t>The portfolio 4 equity investment of £3.3 million was impaired to £nil at 30 June 2012 </a:t>
            </a:r>
          </a:p>
          <a:p>
            <a:pPr algn="just">
              <a:spcBef>
                <a:spcPts val="648"/>
              </a:spcBef>
              <a:spcAft>
                <a:spcPts val="1200"/>
              </a:spcAft>
              <a:defRPr/>
            </a:pPr>
            <a:r>
              <a:rPr lang="en-GB" sz="1800" dirty="0" smtClean="0"/>
              <a:t>Total Group impact of £9.9 million for the six months to 30 June 2012</a:t>
            </a:r>
          </a:p>
          <a:p>
            <a:pPr algn="just">
              <a:spcBef>
                <a:spcPts val="648"/>
              </a:spcBef>
              <a:spcAft>
                <a:spcPts val="1200"/>
              </a:spcAft>
              <a:defRPr/>
            </a:pPr>
            <a:r>
              <a:rPr lang="en-GB" sz="1800" dirty="0" smtClean="0"/>
              <a:t>Remaining exposure to portfolio 4 through the Group share of junior debt receivable with a carrying value of £5.4 million at 30 June 2012</a:t>
            </a:r>
          </a:p>
          <a:p>
            <a:pPr algn="just">
              <a:spcBef>
                <a:spcPts val="648"/>
              </a:spcBef>
              <a:spcAft>
                <a:spcPts val="1200"/>
              </a:spcAft>
              <a:buFont typeface="Arial" pitchFamily="34" charset="0"/>
              <a:buChar char="•"/>
              <a:defRPr/>
            </a:pPr>
            <a:r>
              <a:rPr lang="en-GB" sz="1800" dirty="0" smtClean="0"/>
              <a:t>Portfolio </a:t>
            </a:r>
            <a:r>
              <a:rPr lang="en-GB" sz="1800" dirty="0"/>
              <a:t>4 </a:t>
            </a:r>
            <a:r>
              <a:rPr lang="en-GB" sz="1800" dirty="0" smtClean="0"/>
              <a:t>strategy - to </a:t>
            </a:r>
            <a:r>
              <a:rPr lang="en-GB" sz="1800" dirty="0"/>
              <a:t>work with the special </a:t>
            </a:r>
            <a:r>
              <a:rPr lang="en-GB" sz="1800" dirty="0" smtClean="0"/>
              <a:t>servicer, </a:t>
            </a:r>
            <a:r>
              <a:rPr lang="en-GB" sz="1800" dirty="0"/>
              <a:t>in our position as the junior debt holder and as property and asset </a:t>
            </a:r>
            <a:r>
              <a:rPr lang="en-GB" sz="1800" dirty="0" smtClean="0"/>
              <a:t>manager, </a:t>
            </a:r>
            <a:r>
              <a:rPr lang="en-GB" sz="1800" dirty="0"/>
              <a:t>to develop a business plan to realise value for the various </a:t>
            </a:r>
            <a:r>
              <a:rPr lang="en-GB" sz="1800" dirty="0" smtClean="0"/>
              <a:t>stakeholders over the optimal timeframe</a:t>
            </a:r>
          </a:p>
          <a:p>
            <a:pPr marL="0" indent="0" algn="just">
              <a:buNone/>
              <a:defRPr/>
            </a:pPr>
            <a:endParaRPr lang="en-GB" sz="1800" u="sng" dirty="0" smtClean="0"/>
          </a:p>
          <a:p>
            <a:pPr algn="just">
              <a:defRPr/>
            </a:pPr>
            <a:endParaRPr lang="en-GB" sz="1800" dirty="0" smtClean="0">
              <a:solidFill>
                <a:schemeClr val="tx2"/>
              </a:solidFill>
            </a:endParaRPr>
          </a:p>
        </p:txBody>
      </p:sp>
      <p:sp>
        <p:nvSpPr>
          <p:cNvPr id="1331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Portfolio </a:t>
            </a:r>
            <a:r>
              <a:rPr lang="en-US" altLang="ja-JP" sz="2200" b="1" dirty="0">
                <a:solidFill>
                  <a:srgbClr val="666633"/>
                </a:solidFill>
                <a:latin typeface="+mj-lt"/>
                <a:ea typeface="MS PGothic" pitchFamily="34" charset="-128"/>
                <a:cs typeface="+mj-cs"/>
              </a:rPr>
              <a:t>4</a:t>
            </a:r>
          </a:p>
        </p:txBody>
      </p:sp>
    </p:spTree>
    <p:extLst>
      <p:ext uri="{BB962C8B-B14F-4D97-AF65-F5344CB8AC3E}">
        <p14:creationId xmlns:p14="http://schemas.microsoft.com/office/powerpoint/2010/main" val="2126767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7658575E-A0C1-4A54-A20E-08F4D28F9BF9}" type="slidenum">
              <a:rPr lang="en-GB" smtClean="0">
                <a:solidFill>
                  <a:schemeClr val="tx1"/>
                </a:solidFill>
              </a:rPr>
              <a:pPr eaLnBrk="1" hangingPunct="1"/>
              <a:t>27</a:t>
            </a:fld>
            <a:endParaRPr lang="en-GB" dirty="0" smtClean="0">
              <a:solidFill>
                <a:schemeClr val="tx1"/>
              </a:solidFill>
            </a:endParaRPr>
          </a:p>
        </p:txBody>
      </p:sp>
      <p:sp>
        <p:nvSpPr>
          <p:cNvPr id="29699"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50F88B7D-E40A-4C92-960D-86D4A9DBB44C}" type="slidenum">
              <a:rPr lang="en-GB" sz="1400">
                <a:solidFill>
                  <a:schemeClr val="tx1"/>
                </a:solidFill>
              </a:rPr>
              <a:pPr algn="r" eaLnBrk="1" hangingPunct="1"/>
              <a:t>27</a:t>
            </a:fld>
            <a:endParaRPr lang="en-GB" sz="1400" dirty="0">
              <a:solidFill>
                <a:schemeClr val="tx1"/>
              </a:solidFill>
            </a:endParaRPr>
          </a:p>
        </p:txBody>
      </p:sp>
      <p:sp>
        <p:nvSpPr>
          <p:cNvPr id="29700"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latin typeface="Arial MT Lt" pitchFamily="8" charset="0"/>
              </a:rPr>
              <a:t>Outlook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579F1720-827B-4065-836C-ABC56B48BF36}" type="slidenum">
              <a:rPr lang="en-GB" smtClean="0">
                <a:solidFill>
                  <a:schemeClr val="tx1"/>
                </a:solidFill>
              </a:rPr>
              <a:pPr eaLnBrk="1" hangingPunct="1"/>
              <a:t>28</a:t>
            </a:fld>
            <a:endParaRPr lang="en-GB" dirty="0" smtClean="0">
              <a:solidFill>
                <a:schemeClr val="tx1"/>
              </a:solidFill>
            </a:endParaRPr>
          </a:p>
        </p:txBody>
      </p:sp>
      <p:sp>
        <p:nvSpPr>
          <p:cNvPr id="30723" name="Rectangle 2"/>
          <p:cNvSpPr>
            <a:spLocks noGrp="1" noChangeArrowheads="1"/>
          </p:cNvSpPr>
          <p:nvPr>
            <p:ph type="title"/>
          </p:nvPr>
        </p:nvSpPr>
        <p:spPr/>
        <p:txBody>
          <a:bodyPr/>
          <a:lstStyle/>
          <a:p>
            <a:r>
              <a:rPr lang="en-GB" sz="2200" dirty="0" smtClean="0">
                <a:ea typeface="MS PGothic" pitchFamily="34" charset="-128"/>
              </a:rPr>
              <a:t>Outlook</a:t>
            </a:r>
          </a:p>
        </p:txBody>
      </p:sp>
      <p:sp>
        <p:nvSpPr>
          <p:cNvPr id="30724" name="Rectangle 3"/>
          <p:cNvSpPr>
            <a:spLocks noGrp="1" noChangeArrowheads="1"/>
          </p:cNvSpPr>
          <p:nvPr>
            <p:ph type="body" idx="1"/>
          </p:nvPr>
        </p:nvSpPr>
        <p:spPr>
          <a:xfrm>
            <a:off x="467544" y="908720"/>
            <a:ext cx="8229600" cy="5544616"/>
          </a:xfrm>
        </p:spPr>
        <p:txBody>
          <a:bodyPr/>
          <a:lstStyle/>
          <a:p>
            <a:pPr algn="just">
              <a:spcBef>
                <a:spcPts val="0"/>
              </a:spcBef>
              <a:spcAft>
                <a:spcPts val="600"/>
              </a:spcAft>
            </a:pPr>
            <a:r>
              <a:rPr lang="en-GB" sz="1800" dirty="0" smtClean="0"/>
              <a:t>Aim to make further significant progress in focussing Capital &amp; Regional as a UK retail property investment company</a:t>
            </a:r>
          </a:p>
          <a:p>
            <a:pPr marL="0" indent="0" algn="just">
              <a:spcBef>
                <a:spcPts val="0"/>
              </a:spcBef>
              <a:spcAft>
                <a:spcPts val="600"/>
              </a:spcAft>
              <a:buNone/>
            </a:pPr>
            <a:endParaRPr lang="en-GB" sz="1800" dirty="0" smtClean="0"/>
          </a:p>
          <a:p>
            <a:pPr algn="just">
              <a:spcBef>
                <a:spcPts val="0"/>
              </a:spcBef>
              <a:spcAft>
                <a:spcPts val="600"/>
              </a:spcAft>
            </a:pPr>
            <a:r>
              <a:rPr lang="en-GB" sz="1800" dirty="0" smtClean="0"/>
              <a:t>Increased emphasis on dominant UK community shopping centres as demonstrated by the sale of The Mall Norwich and the acquisition of Kingfisher Redditch</a:t>
            </a:r>
          </a:p>
          <a:p>
            <a:pPr algn="just">
              <a:spcBef>
                <a:spcPts val="0"/>
              </a:spcBef>
              <a:spcAft>
                <a:spcPts val="600"/>
              </a:spcAft>
            </a:pPr>
            <a:endParaRPr lang="en-GB" sz="1800" dirty="0" smtClean="0"/>
          </a:p>
          <a:p>
            <a:pPr algn="just">
              <a:spcBef>
                <a:spcPts val="0"/>
              </a:spcBef>
              <a:spcAft>
                <a:spcPts val="600"/>
              </a:spcAft>
            </a:pPr>
            <a:r>
              <a:rPr lang="en-GB" sz="1800" dirty="0" smtClean="0"/>
              <a:t>Recycling of capital from </a:t>
            </a:r>
            <a:r>
              <a:rPr lang="en-GB" sz="1800" dirty="0"/>
              <a:t>our non-core </a:t>
            </a:r>
            <a:r>
              <a:rPr lang="en-GB" sz="1800" dirty="0" smtClean="0"/>
              <a:t>assets likely to gather momentum in the second half of 2012</a:t>
            </a:r>
            <a:endParaRPr lang="en-GB" sz="1800" dirty="0">
              <a:solidFill>
                <a:srgbClr val="FF0000"/>
              </a:solidFill>
            </a:endParaRPr>
          </a:p>
          <a:p>
            <a:pPr marL="0" indent="0" algn="just">
              <a:spcBef>
                <a:spcPts val="0"/>
              </a:spcBef>
              <a:spcAft>
                <a:spcPts val="600"/>
              </a:spcAft>
              <a:buNone/>
            </a:pPr>
            <a:endParaRPr lang="en-GB" sz="1800" dirty="0" smtClean="0"/>
          </a:p>
          <a:p>
            <a:pPr algn="just">
              <a:spcBef>
                <a:spcPts val="0"/>
              </a:spcBef>
              <a:spcAft>
                <a:spcPts val="600"/>
              </a:spcAft>
            </a:pPr>
            <a:r>
              <a:rPr lang="en-GB" sz="1800" dirty="0" smtClean="0"/>
              <a:t>A process is underway for the sale of our investment in The Junction</a:t>
            </a:r>
          </a:p>
          <a:p>
            <a:pPr marL="0" indent="0" algn="just">
              <a:spcBef>
                <a:spcPts val="0"/>
              </a:spcBef>
              <a:spcAft>
                <a:spcPts val="600"/>
              </a:spcAft>
              <a:buNone/>
            </a:pPr>
            <a:endParaRPr lang="en-GB" sz="1800" dirty="0" smtClean="0"/>
          </a:p>
          <a:p>
            <a:pPr algn="just">
              <a:spcBef>
                <a:spcPts val="0"/>
              </a:spcBef>
              <a:spcAft>
                <a:spcPts val="600"/>
              </a:spcAft>
            </a:pPr>
            <a:r>
              <a:rPr lang="en-GB" sz="1800" dirty="0" smtClean="0"/>
              <a:t>Robust levels of recurring profitability to be maintained</a:t>
            </a:r>
          </a:p>
          <a:p>
            <a:pPr marL="0" indent="0" algn="just">
              <a:spcBef>
                <a:spcPts val="0"/>
              </a:spcBef>
              <a:spcAft>
                <a:spcPts val="600"/>
              </a:spcAft>
              <a:buNone/>
            </a:pPr>
            <a:endParaRPr lang="en-GB" sz="1800" dirty="0" smtClean="0"/>
          </a:p>
          <a:p>
            <a:pPr algn="just">
              <a:spcBef>
                <a:spcPts val="0"/>
              </a:spcBef>
              <a:spcAft>
                <a:spcPts val="600"/>
              </a:spcAft>
            </a:pPr>
            <a:r>
              <a:rPr lang="en-GB" sz="1800" dirty="0" smtClean="0"/>
              <a:t>Expectation of continuing challenging operating environment, cushioned by geographical bias to Greater London and the South East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EADF6F1-BB1B-4677-B9BC-1D595592CD32}" type="slidenum">
              <a:rPr lang="en-GB" smtClean="0">
                <a:solidFill>
                  <a:schemeClr val="tx1"/>
                </a:solidFill>
              </a:rPr>
              <a:pPr eaLnBrk="1" hangingPunct="1"/>
              <a:t>29</a:t>
            </a:fld>
            <a:endParaRPr lang="en-GB" dirty="0" smtClean="0">
              <a:solidFill>
                <a:schemeClr val="tx1"/>
              </a:solidFill>
            </a:endParaRPr>
          </a:p>
        </p:txBody>
      </p:sp>
      <p:sp>
        <p:nvSpPr>
          <p:cNvPr id="31747"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8C973CBC-4F0E-497C-9C3A-A5C0708619CC}" type="slidenum">
              <a:rPr lang="en-GB" sz="1400">
                <a:solidFill>
                  <a:schemeClr val="tx1"/>
                </a:solidFill>
              </a:rPr>
              <a:pPr algn="r" eaLnBrk="1" hangingPunct="1"/>
              <a:t>29</a:t>
            </a:fld>
            <a:endParaRPr lang="en-GB" sz="1400" dirty="0">
              <a:solidFill>
                <a:schemeClr val="tx1"/>
              </a:solidFill>
            </a:endParaRPr>
          </a:p>
        </p:txBody>
      </p:sp>
      <p:sp>
        <p:nvSpPr>
          <p:cNvPr id="31748"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latin typeface="Arial MT Lt" pitchFamily="8" charset="0"/>
              </a:rPr>
              <a:t>Questions &amp; Answers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DCCCF407-FF03-47C1-AE4D-F21F9940991E}" type="slidenum">
              <a:rPr lang="en-GB" smtClean="0">
                <a:solidFill>
                  <a:schemeClr val="tx1"/>
                </a:solidFill>
              </a:rPr>
              <a:pPr eaLnBrk="1" hangingPunct="1"/>
              <a:t>3</a:t>
            </a:fld>
            <a:endParaRPr lang="en-GB" dirty="0" smtClean="0">
              <a:solidFill>
                <a:schemeClr val="tx1"/>
              </a:solidFill>
            </a:endParaRPr>
          </a:p>
        </p:txBody>
      </p:sp>
      <p:sp>
        <p:nvSpPr>
          <p:cNvPr id="6147"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56B881D1-DF62-4148-BE78-9448ADD7ADF1}" type="slidenum">
              <a:rPr lang="en-GB" sz="1400">
                <a:solidFill>
                  <a:schemeClr val="tx1"/>
                </a:solidFill>
              </a:rPr>
              <a:pPr algn="r" eaLnBrk="1" hangingPunct="1"/>
              <a:t>3</a:t>
            </a:fld>
            <a:endParaRPr lang="en-GB" sz="1400" dirty="0">
              <a:solidFill>
                <a:schemeClr val="tx1"/>
              </a:solidFill>
            </a:endParaRPr>
          </a:p>
        </p:txBody>
      </p:sp>
      <p:sp>
        <p:nvSpPr>
          <p:cNvPr id="6148"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rPr>
              <a:t>Key Events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B513BD41-A77B-4BE6-BE68-7026544D3557}" type="slidenum">
              <a:rPr lang="en-GB" smtClean="0">
                <a:solidFill>
                  <a:schemeClr val="tx1"/>
                </a:solidFill>
              </a:rPr>
              <a:pPr eaLnBrk="1" hangingPunct="1"/>
              <a:t>30</a:t>
            </a:fld>
            <a:endParaRPr lang="en-GB" dirty="0" smtClean="0">
              <a:solidFill>
                <a:schemeClr val="tx1"/>
              </a:solidFill>
            </a:endParaRPr>
          </a:p>
        </p:txBody>
      </p:sp>
      <p:sp>
        <p:nvSpPr>
          <p:cNvPr id="32771"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3A4650F6-BCA4-4BC2-B08E-4B78BC8DF3B2}" type="slidenum">
              <a:rPr lang="en-GB" sz="1400">
                <a:solidFill>
                  <a:schemeClr val="tx1"/>
                </a:solidFill>
              </a:rPr>
              <a:pPr algn="r" eaLnBrk="1" hangingPunct="1"/>
              <a:t>30</a:t>
            </a:fld>
            <a:endParaRPr lang="en-GB" sz="1400" dirty="0">
              <a:solidFill>
                <a:schemeClr val="tx1"/>
              </a:solidFill>
            </a:endParaRPr>
          </a:p>
        </p:txBody>
      </p:sp>
      <p:sp>
        <p:nvSpPr>
          <p:cNvPr id="32772"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latin typeface="Arial MT Lt" pitchFamily="8" charset="0"/>
              </a:rPr>
              <a:t>Appendix</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5E5E5F1-59E4-4E72-AED9-6031EF787135}" type="slidenum">
              <a:rPr lang="en-GB" smtClean="0">
                <a:solidFill>
                  <a:schemeClr val="tx1"/>
                </a:solidFill>
              </a:rPr>
              <a:pPr eaLnBrk="1" hangingPunct="1"/>
              <a:t>31</a:t>
            </a:fld>
            <a:endParaRPr lang="en-GB" dirty="0" smtClean="0">
              <a:solidFill>
                <a:schemeClr val="tx1"/>
              </a:solidFill>
            </a:endParaRPr>
          </a:p>
        </p:txBody>
      </p:sp>
      <p:sp>
        <p:nvSpPr>
          <p:cNvPr id="512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87AF4781-9292-4571-B328-A28E325B548B}" type="slidenum">
              <a:rPr lang="en-GB" sz="1400">
                <a:solidFill>
                  <a:schemeClr val="tx1"/>
                </a:solidFill>
              </a:rPr>
              <a:pPr algn="r" eaLnBrk="1" hangingPunct="1"/>
              <a:t>31</a:t>
            </a:fld>
            <a:endParaRPr lang="en-GB" sz="1400" dirty="0">
              <a:solidFill>
                <a:schemeClr val="tx1"/>
              </a:solidFill>
            </a:endParaRPr>
          </a:p>
        </p:txBody>
      </p:sp>
      <p:sp>
        <p:nvSpPr>
          <p:cNvPr id="1331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portfolio comparison</a:t>
            </a:r>
          </a:p>
        </p:txBody>
      </p:sp>
      <p:sp>
        <p:nvSpPr>
          <p:cNvPr id="5238" name="Rectangle 3"/>
          <p:cNvSpPr txBox="1">
            <a:spLocks noChangeArrowheads="1"/>
          </p:cNvSpPr>
          <p:nvPr/>
        </p:nvSpPr>
        <p:spPr bwMode="auto">
          <a:xfrm>
            <a:off x="425450" y="981075"/>
            <a:ext cx="1625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just">
              <a:spcBef>
                <a:spcPts val="700"/>
              </a:spcBef>
            </a:pPr>
            <a:r>
              <a:rPr lang="en-GB" sz="1400" dirty="0">
                <a:solidFill>
                  <a:srgbClr val="666633"/>
                </a:solidFill>
              </a:rPr>
              <a:t>At 30 June 2012:</a:t>
            </a:r>
          </a:p>
        </p:txBody>
      </p:sp>
      <p:graphicFrame>
        <p:nvGraphicFramePr>
          <p:cNvPr id="2" name="Table 1"/>
          <p:cNvGraphicFramePr>
            <a:graphicFrameLocks noGrp="1"/>
          </p:cNvGraphicFramePr>
          <p:nvPr>
            <p:extLst>
              <p:ext uri="{D42A27DB-BD31-4B8C-83A1-F6EECF244321}">
                <p14:modId xmlns:p14="http://schemas.microsoft.com/office/powerpoint/2010/main" val="2096080879"/>
              </p:ext>
            </p:extLst>
          </p:nvPr>
        </p:nvGraphicFramePr>
        <p:xfrm>
          <a:off x="457200" y="1412776"/>
          <a:ext cx="8362950" cy="4464499"/>
        </p:xfrm>
        <a:graphic>
          <a:graphicData uri="http://schemas.openxmlformats.org/drawingml/2006/table">
            <a:tbl>
              <a:tblPr firstRow="1" firstCol="1" bandRow="1" bandCol="1"/>
              <a:tblGrid>
                <a:gridCol w="974139"/>
                <a:gridCol w="1063013"/>
                <a:gridCol w="1103095"/>
                <a:gridCol w="670047"/>
                <a:gridCol w="777219"/>
                <a:gridCol w="719711"/>
                <a:gridCol w="677888"/>
                <a:gridCol w="731910"/>
                <a:gridCol w="854767"/>
                <a:gridCol w="791161"/>
              </a:tblGrid>
              <a:tr h="447667">
                <a:tc>
                  <a:txBody>
                    <a:bodyPr/>
                    <a:lstStyle/>
                    <a:p>
                      <a:pPr>
                        <a:spcAft>
                          <a:spcPts val="0"/>
                        </a:spcAft>
                      </a:pPr>
                      <a:r>
                        <a:rPr lang="en-GB" sz="1400" b="1"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b="1"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a:spcAft>
                          <a:spcPts val="0"/>
                        </a:spcAft>
                      </a:pPr>
                      <a:r>
                        <a:rPr lang="en-GB" sz="1400" dirty="0">
                          <a:solidFill>
                            <a:srgbClr val="666633"/>
                          </a:solidFill>
                          <a:effectLst/>
                          <a:latin typeface="Arial"/>
                          <a:ea typeface="MS Mincho"/>
                        </a:rPr>
                        <a:t>Property sizes</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a:spcAft>
                          <a:spcPts val="0"/>
                        </a:spcAft>
                      </a:pPr>
                      <a:r>
                        <a:rPr lang="en-GB" sz="1400"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r>
              <a:tr h="876399">
                <a:tc>
                  <a:txBody>
                    <a:bodyPr/>
                    <a:lstStyle/>
                    <a:p>
                      <a:pPr>
                        <a:spcAft>
                          <a:spcPts val="0"/>
                        </a:spcAft>
                      </a:pPr>
                      <a:r>
                        <a:rPr lang="en-GB" sz="1400" b="1"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Occupancy</a:t>
                      </a:r>
                      <a:endParaRPr lang="en-GB" sz="1400" dirty="0">
                        <a:solidFill>
                          <a:srgbClr val="666633"/>
                        </a:solidFill>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Weighted average lease length</a:t>
                      </a:r>
                      <a:endParaRPr lang="en-GB" sz="1400" dirty="0">
                        <a:solidFill>
                          <a:srgbClr val="666633"/>
                        </a:solidFill>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Total</a:t>
                      </a:r>
                      <a:endParaRPr lang="en-GB" sz="1400" dirty="0">
                        <a:solidFill>
                          <a:srgbClr val="666633"/>
                        </a:solidFill>
                        <a:effectLst/>
                        <a:latin typeface="Times New Roman"/>
                        <a:ea typeface="MS Minch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&gt;€50m </a:t>
                      </a:r>
                      <a:endParaRPr lang="en-GB" sz="1400" dirty="0">
                        <a:solidFill>
                          <a:srgbClr val="666633"/>
                        </a:solidFill>
                        <a:effectLst/>
                        <a:latin typeface="Times New Roman"/>
                        <a:ea typeface="MS Minch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€50m - €20m</a:t>
                      </a:r>
                      <a:endParaRPr lang="en-GB" sz="1400" dirty="0">
                        <a:solidFill>
                          <a:srgbClr val="666633"/>
                        </a:solidFill>
                        <a:effectLst/>
                        <a:latin typeface="Times New Roman"/>
                        <a:ea typeface="MS Minch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€10m - €20m</a:t>
                      </a:r>
                      <a:endParaRPr lang="en-GB" sz="1400" dirty="0">
                        <a:solidFill>
                          <a:srgbClr val="666633"/>
                        </a:solidFill>
                        <a:effectLst/>
                        <a:latin typeface="Times New Roman"/>
                        <a:ea typeface="MS Minch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&lt;€10m</a:t>
                      </a:r>
                      <a:endParaRPr lang="en-GB" sz="1400" dirty="0">
                        <a:solidFill>
                          <a:srgbClr val="666633"/>
                        </a:solidFill>
                        <a:effectLst/>
                        <a:latin typeface="Times New Roman"/>
                        <a:ea typeface="MS Minch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Average property value</a:t>
                      </a:r>
                      <a:endParaRPr lang="en-GB" sz="1400" dirty="0">
                        <a:solidFill>
                          <a:srgbClr val="666633"/>
                        </a:solidFill>
                        <a:effectLst/>
                        <a:latin typeface="Times New Roman"/>
                        <a:ea typeface="MS Mincho"/>
                      </a:endParaRPr>
                    </a:p>
                  </a:txBody>
                  <a:tcPr marL="68580" marR="68580" marT="0" marB="0" anchor="b">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Passing rent</a:t>
                      </a:r>
                      <a:endParaRPr lang="en-GB" sz="1400" dirty="0">
                        <a:solidFill>
                          <a:srgbClr val="666633"/>
                        </a:solidFill>
                        <a:effectLst/>
                        <a:latin typeface="Times New Roman"/>
                        <a:ea typeface="MS Mincho"/>
                      </a:endParaRPr>
                    </a:p>
                  </a:txBody>
                  <a:tcPr marL="68580" marR="68580" marT="0" marB="0" anchor="b">
                    <a:lnL>
                      <a:noFill/>
                    </a:lnL>
                    <a:lnR>
                      <a:noFill/>
                    </a:lnR>
                    <a:lnT>
                      <a:noFill/>
                    </a:lnT>
                    <a:lnB>
                      <a:noFill/>
                    </a:lnB>
                  </a:tcPr>
                </a:tc>
              </a:tr>
              <a:tr h="354347">
                <a:tc>
                  <a:txBody>
                    <a:bodyPr/>
                    <a:lstStyle/>
                    <a:p>
                      <a:pPr>
                        <a:spcAft>
                          <a:spcPts val="0"/>
                        </a:spcAft>
                      </a:pPr>
                      <a:r>
                        <a:rPr lang="en-GB" sz="1400" b="1" dirty="0">
                          <a:solidFill>
                            <a:srgbClr val="666633"/>
                          </a:solidFill>
                          <a:effectLst/>
                          <a:latin typeface="Arial"/>
                          <a:ea typeface="MS Mincho"/>
                        </a:rPr>
                        <a:t>Portfolio</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Years</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b="0" dirty="0">
                          <a:solidFill>
                            <a:srgbClr val="666633"/>
                          </a:solidFill>
                          <a:effectLst/>
                          <a:latin typeface="Arial"/>
                          <a:ea typeface="MS Mincho"/>
                        </a:rPr>
                        <a:t>#</a:t>
                      </a:r>
                      <a:endParaRPr lang="en-GB" sz="1400" b="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€million</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€million</a:t>
                      </a:r>
                      <a:endParaRPr lang="en-GB" sz="1400" dirty="0">
                        <a:solidFill>
                          <a:srgbClr val="666633"/>
                        </a:solidFill>
                        <a:effectLst/>
                        <a:latin typeface="Times New Roman"/>
                        <a:ea typeface="MS Mincho"/>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r>
              <a:tr h="354347">
                <a:tc>
                  <a:txBody>
                    <a:bodyPr/>
                    <a:lstStyle/>
                    <a:p>
                      <a:pP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99.3</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6.8</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6</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9.1</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4.6</a:t>
                      </a:r>
                      <a:endParaRPr lang="en-GB" sz="1400" dirty="0">
                        <a:solidFill>
                          <a:srgbClr val="666633"/>
                        </a:solidFill>
                        <a:effectLst/>
                        <a:latin typeface="Times New Roman"/>
                        <a:ea typeface="MS Mincho"/>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354347">
                <a:tc>
                  <a:txBody>
                    <a:bodyPr/>
                    <a:lstStyle/>
                    <a:p>
                      <a:pPr>
                        <a:spcAft>
                          <a:spcPts val="0"/>
                        </a:spcAft>
                      </a:pPr>
                      <a:r>
                        <a:rPr lang="en-GB" sz="1400" dirty="0">
                          <a:solidFill>
                            <a:srgbClr val="666633"/>
                          </a:solidFill>
                          <a:effectLst/>
                          <a:latin typeface="Arial"/>
                          <a:ea typeface="MS Mincho"/>
                        </a:rPr>
                        <a:t>2</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98.4</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4.8</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30.7</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6.8</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r>
              <a:tr h="330002">
                <a:tc>
                  <a:txBody>
                    <a:bodyPr/>
                    <a:lstStyle/>
                    <a:p>
                      <a:pP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98.9</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10.7</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9</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2</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4</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16.0</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10.8</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r>
              <a:tr h="354347">
                <a:tc>
                  <a:txBody>
                    <a:bodyPr/>
                    <a:lstStyle/>
                    <a:p>
                      <a:pPr>
                        <a:spcAft>
                          <a:spcPts val="0"/>
                        </a:spcAft>
                      </a:pPr>
                      <a:r>
                        <a:rPr lang="en-GB" sz="1400" dirty="0">
                          <a:solidFill>
                            <a:srgbClr val="666633"/>
                          </a:solidFill>
                          <a:effectLst/>
                          <a:latin typeface="Arial"/>
                          <a:ea typeface="MS Mincho"/>
                        </a:rPr>
                        <a:t>5</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100.0</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8.2</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4</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2</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14.2</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c>
                  <a:txBody>
                    <a:bodyPr/>
                    <a:lstStyle/>
                    <a:p>
                      <a:pPr algn="r">
                        <a:spcAft>
                          <a:spcPts val="0"/>
                        </a:spcAft>
                      </a:pPr>
                      <a:r>
                        <a:rPr lang="en-GB" sz="1400" dirty="0">
                          <a:solidFill>
                            <a:srgbClr val="666633"/>
                          </a:solidFill>
                          <a:effectLst/>
                          <a:latin typeface="Arial"/>
                          <a:ea typeface="MS Mincho"/>
                        </a:rPr>
                        <a:t>4.6</a:t>
                      </a:r>
                      <a:endParaRPr lang="en-GB" sz="1400" dirty="0">
                        <a:solidFill>
                          <a:srgbClr val="666633"/>
                        </a:solidFill>
                        <a:effectLst/>
                        <a:latin typeface="Times New Roman"/>
                        <a:ea typeface="MS Mincho"/>
                      </a:endParaRPr>
                    </a:p>
                  </a:txBody>
                  <a:tcPr marL="68580" marR="68580" marT="0" marB="0" anchor="ctr">
                    <a:lnL>
                      <a:noFill/>
                    </a:lnL>
                    <a:lnR>
                      <a:noFill/>
                    </a:lnR>
                    <a:lnT>
                      <a:noFill/>
                    </a:lnT>
                    <a:lnB>
                      <a:noFill/>
                    </a:lnB>
                  </a:tcPr>
                </a:tc>
              </a:tr>
              <a:tr h="354347">
                <a:tc>
                  <a:txBody>
                    <a:bodyPr/>
                    <a:lstStyle/>
                    <a:p>
                      <a:pPr>
                        <a:spcAft>
                          <a:spcPts val="0"/>
                        </a:spcAft>
                      </a:pPr>
                      <a:r>
                        <a:rPr lang="en-GB" sz="1400" dirty="0">
                          <a:solidFill>
                            <a:srgbClr val="666633"/>
                          </a:solidFill>
                          <a:effectLst/>
                          <a:latin typeface="Arial"/>
                          <a:ea typeface="MS Mincho"/>
                        </a:rPr>
                        <a:t>6</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97.0</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6.2</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4</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2</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17.6</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5.6</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330002">
                <a:tc>
                  <a:txBody>
                    <a:bodyPr/>
                    <a:lstStyle/>
                    <a:p>
                      <a:pPr>
                        <a:spcAft>
                          <a:spcPts val="0"/>
                        </a:spcAft>
                      </a:pPr>
                      <a:r>
                        <a:rPr lang="en-GB" sz="1400" dirty="0">
                          <a:solidFill>
                            <a:srgbClr val="666633"/>
                          </a:solidFill>
                          <a:effectLst/>
                          <a:latin typeface="Arial"/>
                          <a:ea typeface="MS Mincho"/>
                        </a:rPr>
                        <a:t> </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98.7</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7.8</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26</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6</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10</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9</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16.1</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400" dirty="0">
                          <a:solidFill>
                            <a:srgbClr val="666633"/>
                          </a:solidFill>
                          <a:effectLst/>
                          <a:latin typeface="Arial"/>
                          <a:ea typeface="MS Mincho"/>
                        </a:rPr>
                        <a:t>32.4</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54347">
                <a:tc>
                  <a:txBody>
                    <a:bodyPr/>
                    <a:lstStyle/>
                    <a:p>
                      <a:pPr>
                        <a:spcAft>
                          <a:spcPts val="0"/>
                        </a:spcAft>
                      </a:pPr>
                      <a:r>
                        <a:rPr lang="en-GB" sz="1400" dirty="0">
                          <a:solidFill>
                            <a:srgbClr val="666633"/>
                          </a:solidFill>
                          <a:effectLst/>
                          <a:latin typeface="Arial"/>
                          <a:ea typeface="MS Mincho"/>
                        </a:rPr>
                        <a:t>4</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91.5</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5.4</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20</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3</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2</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15</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7.7</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13.6</a:t>
                      </a:r>
                      <a:endParaRPr lang="en-GB" sz="1400" dirty="0">
                        <a:solidFill>
                          <a:srgbClr val="666633"/>
                        </a:solidFill>
                        <a:effectLst/>
                        <a:latin typeface="Times New Roman"/>
                        <a:ea typeface="MS Minch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354347">
                <a:tc>
                  <a:txBody>
                    <a:bodyPr/>
                    <a:lstStyle/>
                    <a:p>
                      <a:pPr>
                        <a:spcAft>
                          <a:spcPts val="0"/>
                        </a:spcAft>
                      </a:pPr>
                      <a:r>
                        <a:rPr lang="en-GB" sz="1400" dirty="0">
                          <a:solidFill>
                            <a:srgbClr val="666633"/>
                          </a:solidFill>
                          <a:effectLst/>
                          <a:latin typeface="Arial"/>
                          <a:ea typeface="MS Mincho"/>
                        </a:rPr>
                        <a:t>Total</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96.7</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7.0</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46</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9</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12</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24</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12.4</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GB" sz="1400" dirty="0">
                          <a:solidFill>
                            <a:srgbClr val="666633"/>
                          </a:solidFill>
                          <a:effectLst/>
                          <a:latin typeface="Arial"/>
                          <a:ea typeface="MS Mincho"/>
                        </a:rPr>
                        <a:t>46.0</a:t>
                      </a:r>
                      <a:endParaRPr lang="en-GB" sz="1400" dirty="0">
                        <a:solidFill>
                          <a:srgbClr val="666633"/>
                        </a:solidFill>
                        <a:effectLst/>
                        <a:latin typeface="Times New Roman"/>
                        <a:ea typeface="MS Minch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186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5E5E5F1-59E4-4E72-AED9-6031EF787135}" type="slidenum">
              <a:rPr lang="en-GB" smtClean="0">
                <a:solidFill>
                  <a:schemeClr val="tx1"/>
                </a:solidFill>
              </a:rPr>
              <a:pPr eaLnBrk="1" hangingPunct="1"/>
              <a:t>32</a:t>
            </a:fld>
            <a:endParaRPr lang="en-GB" dirty="0" smtClean="0">
              <a:solidFill>
                <a:schemeClr val="tx1"/>
              </a:solidFill>
            </a:endParaRPr>
          </a:p>
        </p:txBody>
      </p:sp>
      <p:sp>
        <p:nvSpPr>
          <p:cNvPr id="512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87AF4781-9292-4571-B328-A28E325B548B}" type="slidenum">
              <a:rPr lang="en-GB" sz="1400">
                <a:solidFill>
                  <a:schemeClr val="tx1"/>
                </a:solidFill>
              </a:rPr>
              <a:pPr algn="r" eaLnBrk="1" hangingPunct="1"/>
              <a:t>32</a:t>
            </a:fld>
            <a:endParaRPr lang="en-GB" sz="1400" dirty="0">
              <a:solidFill>
                <a:schemeClr val="tx1"/>
              </a:solidFill>
            </a:endParaRPr>
          </a:p>
        </p:txBody>
      </p:sp>
      <p:sp>
        <p:nvSpPr>
          <p:cNvPr id="1331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Portfolio </a:t>
            </a:r>
            <a:r>
              <a:rPr lang="en-US" altLang="ja-JP" sz="2200" b="1" dirty="0">
                <a:solidFill>
                  <a:srgbClr val="666633"/>
                </a:solidFill>
                <a:latin typeface="+mj-lt"/>
                <a:ea typeface="MS PGothic" pitchFamily="34" charset="-128"/>
                <a:cs typeface="+mj-cs"/>
              </a:rPr>
              <a:t>C</a:t>
            </a:r>
            <a:r>
              <a:rPr lang="en-US" altLang="ja-JP" sz="2200" b="1" dirty="0" smtClean="0">
                <a:solidFill>
                  <a:srgbClr val="666633"/>
                </a:solidFill>
                <a:latin typeface="+mj-lt"/>
                <a:ea typeface="MS PGothic" pitchFamily="34" charset="-128"/>
                <a:cs typeface="+mj-cs"/>
              </a:rPr>
              <a:t>omparison</a:t>
            </a:r>
            <a:endParaRPr lang="en-US" altLang="ja-JP" sz="2200" b="1" dirty="0">
              <a:solidFill>
                <a:srgbClr val="666633"/>
              </a:solidFill>
              <a:latin typeface="+mj-lt"/>
              <a:ea typeface="MS PGothic" pitchFamily="34" charset="-128"/>
              <a:cs typeface="+mj-cs"/>
            </a:endParaRPr>
          </a:p>
        </p:txBody>
      </p:sp>
      <p:sp>
        <p:nvSpPr>
          <p:cNvPr id="5238" name="Rectangle 3"/>
          <p:cNvSpPr txBox="1">
            <a:spLocks noChangeArrowheads="1"/>
          </p:cNvSpPr>
          <p:nvPr/>
        </p:nvSpPr>
        <p:spPr bwMode="auto">
          <a:xfrm>
            <a:off x="5177978" y="1175870"/>
            <a:ext cx="241835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a:spcBef>
                <a:spcPts val="700"/>
              </a:spcBef>
            </a:pPr>
            <a:r>
              <a:rPr lang="en-GB" dirty="0" smtClean="0">
                <a:solidFill>
                  <a:srgbClr val="665C4F"/>
                </a:solidFill>
              </a:rPr>
              <a:t>Portfolio 4 locations</a:t>
            </a:r>
            <a:endParaRPr lang="en-GB" dirty="0">
              <a:solidFill>
                <a:srgbClr val="665C4F"/>
              </a:solidFill>
            </a:endParaRPr>
          </a:p>
        </p:txBody>
      </p:sp>
      <p:sp>
        <p:nvSpPr>
          <p:cNvPr id="7" name="Rectangle 3"/>
          <p:cNvSpPr txBox="1">
            <a:spLocks noChangeArrowheads="1"/>
          </p:cNvSpPr>
          <p:nvPr/>
        </p:nvSpPr>
        <p:spPr bwMode="auto">
          <a:xfrm>
            <a:off x="457200" y="1175870"/>
            <a:ext cx="3354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a:spcBef>
                <a:spcPts val="700"/>
              </a:spcBef>
            </a:pPr>
            <a:r>
              <a:rPr lang="en-GB" dirty="0" smtClean="0">
                <a:solidFill>
                  <a:srgbClr val="665C4F"/>
                </a:solidFill>
              </a:rPr>
              <a:t>Portfolio 1-3,5 &amp; 6 locations</a:t>
            </a:r>
            <a:endParaRPr lang="en-GB" dirty="0">
              <a:solidFill>
                <a:srgbClr val="665C4F"/>
              </a:solidFill>
            </a:endParaRPr>
          </a:p>
        </p:txBody>
      </p:sp>
      <p:pic>
        <p:nvPicPr>
          <p:cNvPr id="1026" name="Picture 2" descr="L:\Finance\Corporate\Interim\June 2012\Presentation\Germany map - excluding Portfolio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44" y="1607670"/>
            <a:ext cx="3740173" cy="47450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Finance\Corporate\Interim\June 2012\Presentation\Germany map - portfolio 4 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06521"/>
            <a:ext cx="3740172" cy="474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3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36423"/>
            <a:ext cx="4860032" cy="324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5E5E5F1-59E4-4E72-AED9-6031EF787135}" type="slidenum">
              <a:rPr lang="en-GB" smtClean="0">
                <a:solidFill>
                  <a:schemeClr val="tx1"/>
                </a:solidFill>
              </a:rPr>
              <a:pPr eaLnBrk="1" hangingPunct="1"/>
              <a:t>33</a:t>
            </a:fld>
            <a:endParaRPr lang="en-GB" dirty="0" smtClean="0">
              <a:solidFill>
                <a:schemeClr val="tx1"/>
              </a:solidFill>
            </a:endParaRPr>
          </a:p>
        </p:txBody>
      </p:sp>
      <p:sp>
        <p:nvSpPr>
          <p:cNvPr id="512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87AF4781-9292-4571-B328-A28E325B548B}" type="slidenum">
              <a:rPr lang="en-GB" sz="1400">
                <a:solidFill>
                  <a:schemeClr val="tx1"/>
                </a:solidFill>
              </a:rPr>
              <a:pPr algn="r" eaLnBrk="1" hangingPunct="1"/>
              <a:t>33</a:t>
            </a:fld>
            <a:endParaRPr lang="en-GB" sz="1400" dirty="0">
              <a:solidFill>
                <a:schemeClr val="tx1"/>
              </a:solidFill>
            </a:endParaRPr>
          </a:p>
        </p:txBody>
      </p:sp>
      <p:sp>
        <p:nvSpPr>
          <p:cNvPr id="13317"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German </a:t>
            </a:r>
            <a:r>
              <a:rPr lang="en-US" altLang="ja-JP" sz="2200" b="1" dirty="0" smtClean="0">
                <a:solidFill>
                  <a:srgbClr val="666633"/>
                </a:solidFill>
                <a:latin typeface="+mj-lt"/>
                <a:ea typeface="MS PGothic" pitchFamily="34" charset="-128"/>
                <a:cs typeface="+mj-cs"/>
              </a:rPr>
              <a:t>Portfolio </a:t>
            </a:r>
            <a:r>
              <a:rPr lang="en-US" altLang="ja-JP" sz="2200" b="1" dirty="0">
                <a:solidFill>
                  <a:srgbClr val="666633"/>
                </a:solidFill>
                <a:latin typeface="+mj-lt"/>
                <a:ea typeface="MS PGothic" pitchFamily="34" charset="-128"/>
                <a:cs typeface="+mj-cs"/>
              </a:rPr>
              <a:t>C</a:t>
            </a:r>
            <a:r>
              <a:rPr lang="en-US" altLang="ja-JP" sz="2200" b="1" dirty="0" smtClean="0">
                <a:solidFill>
                  <a:srgbClr val="666633"/>
                </a:solidFill>
                <a:latin typeface="+mj-lt"/>
                <a:ea typeface="MS PGothic" pitchFamily="34" charset="-128"/>
                <a:cs typeface="+mj-cs"/>
              </a:rPr>
              <a:t>omparison</a:t>
            </a:r>
            <a:endParaRPr lang="en-US" altLang="ja-JP" sz="2200" b="1" dirty="0">
              <a:solidFill>
                <a:srgbClr val="666633"/>
              </a:solidFill>
              <a:latin typeface="+mj-lt"/>
              <a:ea typeface="MS PGothic" pitchFamily="34" charset="-128"/>
              <a:cs typeface="+mj-cs"/>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7332"/>
            <a:ext cx="4788024" cy="306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611560" y="3069208"/>
            <a:ext cx="3354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a:spcBef>
                <a:spcPts val="700"/>
              </a:spcBef>
            </a:pPr>
            <a:r>
              <a:rPr lang="en-GB" dirty="0" smtClean="0">
                <a:solidFill>
                  <a:srgbClr val="665C4F"/>
                </a:solidFill>
              </a:rPr>
              <a:t>Portfolio 1-3,5 &amp; 6 tenants</a:t>
            </a:r>
          </a:p>
          <a:p>
            <a:pPr algn="ctr">
              <a:spcBef>
                <a:spcPts val="700"/>
              </a:spcBef>
            </a:pPr>
            <a:endParaRPr lang="en-GB" dirty="0">
              <a:solidFill>
                <a:srgbClr val="665C4F"/>
              </a:solidFill>
            </a:endParaRPr>
          </a:p>
        </p:txBody>
      </p:sp>
      <p:sp>
        <p:nvSpPr>
          <p:cNvPr id="5238" name="Rectangle 3"/>
          <p:cNvSpPr txBox="1">
            <a:spLocks noChangeArrowheads="1"/>
          </p:cNvSpPr>
          <p:nvPr/>
        </p:nvSpPr>
        <p:spPr bwMode="auto">
          <a:xfrm>
            <a:off x="5538018" y="3068960"/>
            <a:ext cx="241835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a:spcBef>
                <a:spcPts val="700"/>
              </a:spcBef>
            </a:pPr>
            <a:r>
              <a:rPr lang="en-GB" dirty="0" smtClean="0">
                <a:solidFill>
                  <a:srgbClr val="665C4F"/>
                </a:solidFill>
              </a:rPr>
              <a:t>Portfolio 4 tenants</a:t>
            </a:r>
          </a:p>
          <a:p>
            <a:pPr algn="ctr">
              <a:spcBef>
                <a:spcPts val="700"/>
              </a:spcBef>
            </a:pPr>
            <a:endParaRPr lang="en-GB" dirty="0">
              <a:solidFill>
                <a:srgbClr val="665C4F"/>
              </a:solidFill>
            </a:endParaRPr>
          </a:p>
        </p:txBody>
      </p:sp>
      <p:pic>
        <p:nvPicPr>
          <p:cNvPr id="16" name="Picture 10" descr="logo_metro_rg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056014"/>
            <a:ext cx="1152525" cy="5762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rea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1340768"/>
            <a:ext cx="1152525" cy="3968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Rewe Group.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1988840"/>
            <a:ext cx="1296988" cy="44608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txBox="1">
            <a:spLocks noChangeArrowheads="1"/>
          </p:cNvSpPr>
          <p:nvPr/>
        </p:nvSpPr>
        <p:spPr bwMode="auto">
          <a:xfrm>
            <a:off x="899592" y="1052735"/>
            <a:ext cx="3354462" cy="1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spcBef>
                <a:spcPts val="700"/>
              </a:spcBef>
            </a:pPr>
            <a:r>
              <a:rPr lang="en-GB" dirty="0" smtClean="0">
                <a:solidFill>
                  <a:srgbClr val="665C4F"/>
                </a:solidFill>
              </a:rPr>
              <a:t>Portfolios 1-3,5 &amp; 6 are 75% anchored by food retailers with strong covenants compared to only 28% in portfolio 4</a:t>
            </a:r>
          </a:p>
        </p:txBody>
      </p:sp>
    </p:spTree>
    <p:extLst>
      <p:ext uri="{BB962C8B-B14F-4D97-AF65-F5344CB8AC3E}">
        <p14:creationId xmlns:p14="http://schemas.microsoft.com/office/powerpoint/2010/main" val="2589904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31064EA0-7E92-4655-8D7C-C7F992F2B3AF}" type="slidenum">
              <a:rPr lang="en-GB" smtClean="0">
                <a:solidFill>
                  <a:schemeClr val="tx1"/>
                </a:solidFill>
              </a:rPr>
              <a:pPr eaLnBrk="1" hangingPunct="1"/>
              <a:t>34</a:t>
            </a:fld>
            <a:endParaRPr lang="en-GB" dirty="0" smtClean="0">
              <a:solidFill>
                <a:schemeClr val="tx1"/>
              </a:solidFill>
            </a:endParaRPr>
          </a:p>
        </p:txBody>
      </p:sp>
      <p:sp>
        <p:nvSpPr>
          <p:cNvPr id="3584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219473C0-2ACC-479F-8E32-EC9D52C11089}" type="slidenum">
              <a:rPr lang="en-GB" sz="1400">
                <a:solidFill>
                  <a:schemeClr val="tx1"/>
                </a:solidFill>
              </a:rPr>
              <a:pPr algn="r" eaLnBrk="1" hangingPunct="1"/>
              <a:t>34</a:t>
            </a:fld>
            <a:endParaRPr lang="en-GB" sz="1400" dirty="0">
              <a:solidFill>
                <a:schemeClr val="tx1"/>
              </a:solidFill>
            </a:endParaRPr>
          </a:p>
        </p:txBody>
      </p:sp>
      <p:sp>
        <p:nvSpPr>
          <p:cNvPr id="35844" name="Rectangle 2"/>
          <p:cNvSpPr>
            <a:spLocks noChangeArrowheads="1"/>
          </p:cNvSpPr>
          <p:nvPr/>
        </p:nvSpPr>
        <p:spPr bwMode="auto">
          <a:xfrm>
            <a:off x="323850" y="3890963"/>
            <a:ext cx="7921625"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GB" sz="1000" u="sng" dirty="0">
                <a:solidFill>
                  <a:schemeClr val="tx1"/>
                </a:solidFill>
              </a:rPr>
              <a:t>Forward Looking Statement</a:t>
            </a:r>
          </a:p>
          <a:p>
            <a:pPr>
              <a:spcBef>
                <a:spcPct val="50000"/>
              </a:spcBef>
            </a:pPr>
            <a:r>
              <a:rPr lang="en-GB" sz="1000" dirty="0">
                <a:solidFill>
                  <a:schemeClr val="tx1"/>
                </a:solidFill>
              </a:rPr>
              <a:t>This document contains certain statements that are neither reported financial results nor other historical information.  These statements are forward-looking in nature and are subject to risks and uncertainties.  </a:t>
            </a:r>
          </a:p>
          <a:p>
            <a:pPr>
              <a:spcBef>
                <a:spcPct val="50000"/>
              </a:spcBef>
            </a:pPr>
            <a:r>
              <a:rPr lang="en-GB" sz="1000" dirty="0">
                <a:solidFill>
                  <a:schemeClr val="tx1"/>
                </a:solidFill>
              </a:rPr>
              <a:t>Actual future results may differ materially from those expressed in or implied by these statements.  Many of these risks and uncertainties relate to factors that are beyond the Group’s ability to control or estimate precisely, such as future market conditions, currency fluctuations, the behaviour of other market participants, the actions of government regulators and other risk factors such as the Group’s ability to continue to obtain financing to meet its liquidity needs, changes in the political, social and regulatory framework in which the Group operates or in economic or technological trends or conditions, including inflation and consumer confidence, on a global, regional or national basis.  </a:t>
            </a:r>
          </a:p>
          <a:p>
            <a:pPr>
              <a:spcBef>
                <a:spcPct val="50000"/>
              </a:spcBef>
            </a:pPr>
            <a:r>
              <a:rPr lang="en-GB" sz="1000" dirty="0">
                <a:solidFill>
                  <a:schemeClr val="tx1"/>
                </a:solidFill>
              </a:rPr>
              <a:t>Readers are cautioned not to place undue reliance on these forward-looking statements, which apply only as of the date of this document.  The Group does not undertake any obligation to publicly release any revisions to these forward-looking statements to reflect events or circumstances after the date of this document.  Information contained in this document relating to the Group should not be relied upon as a guide to future performance.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455CAD39-CFCB-439F-9E45-E8F791696633}" type="slidenum">
              <a:rPr lang="en-GB" smtClean="0">
                <a:solidFill>
                  <a:schemeClr val="tx1"/>
                </a:solidFill>
              </a:rPr>
              <a:pPr eaLnBrk="1" hangingPunct="1"/>
              <a:t>4</a:t>
            </a:fld>
            <a:endParaRPr lang="en-GB" dirty="0" smtClean="0">
              <a:solidFill>
                <a:schemeClr val="tx1"/>
              </a:solidFill>
            </a:endParaRPr>
          </a:p>
        </p:txBody>
      </p:sp>
      <p:sp>
        <p:nvSpPr>
          <p:cNvPr id="7171" name="Rectangle 2"/>
          <p:cNvSpPr>
            <a:spLocks noGrp="1" noChangeArrowheads="1"/>
          </p:cNvSpPr>
          <p:nvPr>
            <p:ph type="title"/>
          </p:nvPr>
        </p:nvSpPr>
        <p:spPr/>
        <p:txBody>
          <a:bodyPr/>
          <a:lstStyle/>
          <a:p>
            <a:r>
              <a:rPr lang="en-GB" sz="2200" dirty="0" smtClean="0">
                <a:ea typeface="MS PGothic" pitchFamily="34" charset="-128"/>
              </a:rPr>
              <a:t>Key Events</a:t>
            </a:r>
          </a:p>
        </p:txBody>
      </p:sp>
      <p:sp>
        <p:nvSpPr>
          <p:cNvPr id="7172" name="Rectangle 3"/>
          <p:cNvSpPr>
            <a:spLocks noGrp="1" noChangeArrowheads="1"/>
          </p:cNvSpPr>
          <p:nvPr>
            <p:ph type="body" idx="1"/>
          </p:nvPr>
        </p:nvSpPr>
        <p:spPr>
          <a:xfrm>
            <a:off x="107504" y="836712"/>
            <a:ext cx="8928992" cy="5472608"/>
          </a:xfrm>
        </p:spPr>
        <p:txBody>
          <a:bodyPr/>
          <a:lstStyle/>
          <a:p>
            <a:pPr algn="just">
              <a:spcBef>
                <a:spcPts val="1200"/>
              </a:spcBef>
              <a:defRPr/>
            </a:pPr>
            <a:r>
              <a:rPr lang="en-GB" altLang="ja-JP" sz="1800" dirty="0"/>
              <a:t>Robust recurring pre-tax profit of £9.2m, up 5% from H1 2011</a:t>
            </a:r>
          </a:p>
          <a:p>
            <a:pPr algn="just">
              <a:spcBef>
                <a:spcPts val="1200"/>
              </a:spcBef>
              <a:defRPr/>
            </a:pPr>
            <a:r>
              <a:rPr lang="en-GB" altLang="ja-JP" sz="1800" dirty="0" smtClean="0"/>
              <a:t>EPRA NAV of £0.60 pence </a:t>
            </a:r>
            <a:r>
              <a:rPr lang="en-GB" altLang="ja-JP" sz="1800" dirty="0"/>
              <a:t>compared </a:t>
            </a:r>
            <a:r>
              <a:rPr lang="en-GB" altLang="ja-JP" sz="1800" dirty="0" smtClean="0"/>
              <a:t>to £0.63 pence at 30 </a:t>
            </a:r>
            <a:r>
              <a:rPr lang="en-GB" altLang="ja-JP" sz="1800" dirty="0"/>
              <a:t>December </a:t>
            </a:r>
            <a:r>
              <a:rPr lang="en-GB" altLang="ja-JP" sz="1800" dirty="0" smtClean="0"/>
              <a:t>2011</a:t>
            </a:r>
          </a:p>
          <a:p>
            <a:pPr algn="just">
              <a:spcBef>
                <a:spcPts val="1200"/>
              </a:spcBef>
              <a:defRPr/>
            </a:pPr>
            <a:r>
              <a:rPr lang="en-GB" altLang="ja-JP" sz="1800" dirty="0" smtClean="0"/>
              <a:t>Resilient operating performance </a:t>
            </a:r>
            <a:r>
              <a:rPr lang="en-GB" altLang="ja-JP" sz="1800" dirty="0"/>
              <a:t>of UK shopping centres </a:t>
            </a:r>
            <a:r>
              <a:rPr lang="en-GB" altLang="ja-JP" sz="1800" dirty="0" smtClean="0"/>
              <a:t>underpinned by </a:t>
            </a:r>
            <a:r>
              <a:rPr lang="en-GB" altLang="ja-JP" sz="1800" dirty="0"/>
              <a:t>footfall outperforming the national index by 2.6% and </a:t>
            </a:r>
            <a:r>
              <a:rPr lang="en-GB" altLang="ja-JP" sz="1800" dirty="0" smtClean="0"/>
              <a:t>broadly stable occupancy year on year</a:t>
            </a:r>
            <a:endParaRPr lang="en-GB" altLang="ja-JP" sz="1800" dirty="0"/>
          </a:p>
          <a:p>
            <a:pPr algn="just">
              <a:spcBef>
                <a:spcPts val="1200"/>
              </a:spcBef>
              <a:defRPr/>
            </a:pPr>
            <a:r>
              <a:rPr lang="en-GB" altLang="ja-JP" sz="1800" dirty="0" smtClean="0"/>
              <a:t>Progress in execution of strategy to focus on UK dominant community shopping centres:</a:t>
            </a:r>
            <a:endParaRPr lang="en-GB" altLang="ja-JP" sz="1800" dirty="0"/>
          </a:p>
          <a:p>
            <a:pPr lvl="1" algn="just">
              <a:defRPr/>
            </a:pPr>
            <a:r>
              <a:rPr lang="en-GB" altLang="ja-JP" sz="1800" dirty="0"/>
              <a:t>Sale of The Mall Norwich for £77.3 million in July </a:t>
            </a:r>
            <a:r>
              <a:rPr lang="en-GB" altLang="ja-JP" sz="1800" dirty="0" smtClean="0"/>
              <a:t>2012 combined with acquisition </a:t>
            </a:r>
            <a:r>
              <a:rPr lang="en-GB" altLang="ja-JP" sz="1800" dirty="0"/>
              <a:t>of 20% interest in the Kingfisher Shopping </a:t>
            </a:r>
            <a:r>
              <a:rPr lang="en-GB" altLang="ja-JP" sz="1800" dirty="0" smtClean="0"/>
              <a:t>Centre in Redditch</a:t>
            </a:r>
          </a:p>
          <a:p>
            <a:pPr lvl="1" algn="just">
              <a:defRPr/>
            </a:pPr>
            <a:r>
              <a:rPr lang="en-GB" altLang="ja-JP" sz="1800" dirty="0" smtClean="0"/>
              <a:t>Mall debt reduced to £570.9 million, with an LTV of 67% and a net debt to property value of 53%</a:t>
            </a:r>
            <a:endParaRPr lang="en-GB" altLang="ja-JP" sz="1800" dirty="0"/>
          </a:p>
          <a:p>
            <a:pPr lvl="1" algn="just">
              <a:defRPr/>
            </a:pPr>
            <a:r>
              <a:rPr lang="en-GB" altLang="ja-JP" sz="1800" dirty="0"/>
              <a:t>Purchase of additional units in The </a:t>
            </a:r>
            <a:r>
              <a:rPr lang="en-GB" altLang="ja-JP" sz="1800" dirty="0" smtClean="0"/>
              <a:t>Mall taking </a:t>
            </a:r>
            <a:r>
              <a:rPr lang="en-GB" altLang="ja-JP" sz="1800" dirty="0"/>
              <a:t>the Group’s share to 20.15</a:t>
            </a:r>
            <a:r>
              <a:rPr lang="en-GB" altLang="ja-JP" sz="1800" dirty="0" smtClean="0"/>
              <a:t>%</a:t>
            </a:r>
            <a:endParaRPr lang="en-GB" altLang="ja-JP" sz="1800" dirty="0"/>
          </a:p>
          <a:p>
            <a:pPr lvl="1" algn="just">
              <a:defRPr/>
            </a:pPr>
            <a:r>
              <a:rPr lang="en-GB" altLang="ja-JP" sz="1800" dirty="0" smtClean="0"/>
              <a:t>Restructuring of Thurrock interest facilitates further realisation of value from The Junction fund following capital distributions of £15.5m in prior years</a:t>
            </a:r>
          </a:p>
          <a:p>
            <a:pPr algn="just">
              <a:spcBef>
                <a:spcPts val="1200"/>
              </a:spcBef>
              <a:defRPr/>
            </a:pPr>
            <a:r>
              <a:rPr lang="en-GB" altLang="ja-JP" sz="1800" dirty="0"/>
              <a:t>See-through net debt to property value down to 63% (2011: 65%); UK fund see-through net debt to property value flat at 54%</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C6A0E892-36AD-43BA-9C09-6DADE9F68BE0}" type="slidenum">
              <a:rPr lang="en-GB" smtClean="0">
                <a:solidFill>
                  <a:schemeClr val="tx1"/>
                </a:solidFill>
              </a:rPr>
              <a:pPr eaLnBrk="1" hangingPunct="1"/>
              <a:t>5</a:t>
            </a:fld>
            <a:endParaRPr lang="en-GB" dirty="0" smtClean="0">
              <a:solidFill>
                <a:schemeClr val="tx1"/>
              </a:solidFill>
            </a:endParaRPr>
          </a:p>
        </p:txBody>
      </p:sp>
      <p:sp>
        <p:nvSpPr>
          <p:cNvPr id="10243"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6125A8C0-BCD2-408A-A89E-8376BEC7C55C}" type="slidenum">
              <a:rPr lang="en-GB" sz="1400">
                <a:solidFill>
                  <a:schemeClr val="tx1"/>
                </a:solidFill>
              </a:rPr>
              <a:pPr algn="r" eaLnBrk="1" hangingPunct="1"/>
              <a:t>5</a:t>
            </a:fld>
            <a:endParaRPr lang="en-GB" sz="1400" dirty="0">
              <a:solidFill>
                <a:schemeClr val="tx1"/>
              </a:solidFill>
            </a:endParaRPr>
          </a:p>
        </p:txBody>
      </p:sp>
      <p:sp>
        <p:nvSpPr>
          <p:cNvPr id="10244" name="Text Box 2"/>
          <p:cNvSpPr txBox="1">
            <a:spLocks noChangeArrowheads="1"/>
          </p:cNvSpPr>
          <p:nvPr/>
        </p:nvSpPr>
        <p:spPr bwMode="auto">
          <a:xfrm>
            <a:off x="0" y="28527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676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ctr" eaLnBrk="1" hangingPunct="1">
              <a:spcBef>
                <a:spcPct val="50000"/>
              </a:spcBef>
            </a:pPr>
            <a:r>
              <a:rPr lang="en-GB" sz="3200" b="1" dirty="0">
                <a:solidFill>
                  <a:srgbClr val="676300"/>
                </a:solidFill>
              </a:rPr>
              <a:t>Operations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F780C554-801E-421E-A062-F8DD442BFAFD}" type="slidenum">
              <a:rPr lang="en-GB" smtClean="0">
                <a:solidFill>
                  <a:schemeClr val="tx1"/>
                </a:solidFill>
              </a:rPr>
              <a:pPr eaLnBrk="1" hangingPunct="1"/>
              <a:t>6</a:t>
            </a:fld>
            <a:endParaRPr lang="en-GB" dirty="0" smtClean="0">
              <a:solidFill>
                <a:schemeClr val="tx1"/>
              </a:solidFill>
            </a:endParaRPr>
          </a:p>
        </p:txBody>
      </p:sp>
      <p:sp>
        <p:nvSpPr>
          <p:cNvPr id="33795" name="Rectangle 2"/>
          <p:cNvSpPr>
            <a:spLocks noGrp="1" noChangeArrowheads="1"/>
          </p:cNvSpPr>
          <p:nvPr>
            <p:ph type="title"/>
          </p:nvPr>
        </p:nvSpPr>
        <p:spPr/>
        <p:txBody>
          <a:bodyPr/>
          <a:lstStyle/>
          <a:p>
            <a:r>
              <a:rPr lang="en-GB" sz="2200" dirty="0" smtClean="0">
                <a:ea typeface="MS PGothic" pitchFamily="34" charset="-128"/>
              </a:rPr>
              <a:t>NAV Constituents at 30 June 2012</a:t>
            </a:r>
            <a:endParaRPr lang="en-GB" sz="2200" dirty="0" smtClean="0">
              <a:solidFill>
                <a:srgbClr val="FF3829"/>
              </a:solidFill>
              <a:ea typeface="MS PGothic" pitchFamily="34" charset="-128"/>
            </a:endParaRPr>
          </a:p>
        </p:txBody>
      </p:sp>
      <p:graphicFrame>
        <p:nvGraphicFramePr>
          <p:cNvPr id="119929" name="Group 121"/>
          <p:cNvGraphicFramePr>
            <a:graphicFrameLocks noGrp="1"/>
          </p:cNvGraphicFramePr>
          <p:nvPr>
            <p:ph idx="1"/>
            <p:extLst>
              <p:ext uri="{D42A27DB-BD31-4B8C-83A1-F6EECF244321}">
                <p14:modId xmlns:p14="http://schemas.microsoft.com/office/powerpoint/2010/main" val="756045054"/>
              </p:ext>
            </p:extLst>
          </p:nvPr>
        </p:nvGraphicFramePr>
        <p:xfrm>
          <a:off x="179512" y="908720"/>
          <a:ext cx="8712968" cy="4959350"/>
        </p:xfrm>
        <a:graphic>
          <a:graphicData uri="http://schemas.openxmlformats.org/drawingml/2006/table">
            <a:tbl>
              <a:tblPr/>
              <a:tblGrid>
                <a:gridCol w="2232248"/>
                <a:gridCol w="1152128"/>
                <a:gridCol w="1152128"/>
                <a:gridCol w="936104"/>
                <a:gridCol w="936104"/>
                <a:gridCol w="1008112"/>
                <a:gridCol w="1296144"/>
              </a:tblGrid>
              <a:tr h="801686">
                <a:tc>
                  <a:txBody>
                    <a:bodyPr/>
                    <a:lstStyle/>
                    <a:p>
                      <a:pPr marL="0" marR="0" lvl="0" indent="0" algn="l" defTabSz="914400" rtl="0" eaLnBrk="0" fontAlgn="base" latinLnBrk="0" hangingPunct="0">
                        <a:lnSpc>
                          <a:spcPct val="100000"/>
                        </a:lnSpc>
                        <a:spcBef>
                          <a:spcPts val="700"/>
                        </a:spcBef>
                        <a:spcAft>
                          <a:spcPct val="0"/>
                        </a:spcAft>
                        <a:buClrTx/>
                        <a:buSzTx/>
                        <a:buFontTx/>
                        <a:buNone/>
                        <a:tabLst/>
                      </a:pPr>
                      <a:endParaRPr kumimoji="0" lang="en-GB" sz="1200" b="1" i="1" u="none" strike="noStrike" cap="none" normalizeH="0" baseline="0" dirty="0" smtClean="0">
                        <a:ln>
                          <a:noFill/>
                        </a:ln>
                        <a:solidFill>
                          <a:srgbClr val="FF0000"/>
                        </a:solidFill>
                        <a:effectLst/>
                        <a:latin typeface="Arial" pitchFamily="34" charset="0"/>
                        <a:ea typeface="ヒラギノ角ゴ ProN W3"/>
                        <a:cs typeface="ヒラギノ角ゴ ProN W3"/>
                        <a:sym typeface="Arial"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Property       assets</a:t>
                      </a: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(£m)</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Debt &amp; other liabilities</a:t>
                      </a: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(£m)</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NAV          </a:t>
                      </a:r>
                    </a:p>
                    <a:p>
                      <a:pPr marL="0" marR="0" lvl="0" indent="0" algn="ctr" defTabSz="914400" rtl="0" eaLnBrk="0" fontAlgn="base" latinLnBrk="0" hangingPunct="0">
                        <a:lnSpc>
                          <a:spcPct val="100000"/>
                        </a:lnSpc>
                        <a:spcBef>
                          <a:spcPct val="10000"/>
                        </a:spcBef>
                        <a:spcAft>
                          <a:spcPct val="10000"/>
                        </a:spcAft>
                        <a:buClrTx/>
                        <a:buSzTx/>
                        <a:buFontTx/>
                        <a:buNone/>
                        <a:tabLst/>
                      </a:pPr>
                      <a:endPar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(£m)</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of NAV            </a:t>
                      </a:r>
                    </a:p>
                    <a:p>
                      <a:pPr marL="0" marR="0" lvl="0" indent="0" algn="ctr" defTabSz="914400" rtl="0" eaLnBrk="0" fontAlgn="base" latinLnBrk="0" hangingPunct="0">
                        <a:lnSpc>
                          <a:spcPct val="100000"/>
                        </a:lnSpc>
                        <a:spcBef>
                          <a:spcPct val="10000"/>
                        </a:spcBef>
                        <a:spcAft>
                          <a:spcPct val="10000"/>
                        </a:spcAft>
                        <a:buClrTx/>
                        <a:buSzTx/>
                        <a:buFontTx/>
                        <a:buNone/>
                        <a:tabLst/>
                      </a:pPr>
                      <a:endPar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NIY      </a:t>
                      </a:r>
                      <a:r>
                        <a:rPr kumimoji="0" lang="en-GB" sz="1200" b="1" i="0" u="none" strike="noStrike" cap="none" normalizeH="0" baseline="0" dirty="0" smtClean="0">
                          <a:ln>
                            <a:noFill/>
                          </a:ln>
                          <a:solidFill>
                            <a:srgbClr val="3366FF"/>
                          </a:solidFill>
                          <a:effectLst/>
                          <a:latin typeface="Arial" pitchFamily="34" charset="0"/>
                          <a:ea typeface="ヒラギノ角ゴ ProN W3"/>
                          <a:cs typeface="ヒラギノ角ゴ ProN W3"/>
                          <a:sym typeface="Arial" pitchFamily="34" charset="0"/>
                        </a:rPr>
                        <a:t>      </a:t>
                      </a:r>
                    </a:p>
                    <a:p>
                      <a:pPr marL="0" marR="0" lvl="0" indent="0" algn="ctr" defTabSz="914400" rtl="0" eaLnBrk="0" fontAlgn="base" latinLnBrk="0" hangingPunct="0">
                        <a:lnSpc>
                          <a:spcPct val="100000"/>
                        </a:lnSpc>
                        <a:spcBef>
                          <a:spcPct val="10000"/>
                        </a:spcBef>
                        <a:spcAft>
                          <a:spcPct val="10000"/>
                        </a:spcAft>
                        <a:buClrTx/>
                        <a:buSzTx/>
                        <a:buFontTx/>
                        <a:buNone/>
                        <a:tabLst/>
                      </a:pPr>
                      <a:endParaRPr kumimoji="0" lang="en-GB" sz="1200" b="1" i="0" u="none" strike="noStrike" cap="none" normalizeH="0" baseline="0" dirty="0" smtClean="0">
                        <a:ln>
                          <a:noFill/>
                        </a:ln>
                        <a:solidFill>
                          <a:srgbClr val="3366FF"/>
                        </a:solidFill>
                        <a:effectLst/>
                        <a:latin typeface="Arial" pitchFamily="34" charset="0"/>
                        <a:ea typeface="ヒラギノ角ゴ ProN W3"/>
                        <a:cs typeface="ヒラギノ角ゴ ProN W3"/>
                        <a:sym typeface="Arial" pitchFamily="34" charset="0"/>
                      </a:endParaRP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Net debt to property value </a:t>
                      </a:r>
                    </a:p>
                    <a:p>
                      <a:pPr marL="0" marR="0" lvl="0" indent="0" algn="ctr" defTabSz="914400" rtl="0" eaLnBrk="0" fontAlgn="base" latinLnBrk="0" hangingPunct="0">
                        <a:lnSpc>
                          <a:spcPct val="100000"/>
                        </a:lnSpc>
                        <a:spcBef>
                          <a:spcPct val="10000"/>
                        </a:spcBef>
                        <a:spcAft>
                          <a:spcPct val="1000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0" fontAlgn="base" latinLnBrk="0" hangingPunct="0">
                        <a:lnSpc>
                          <a:spcPct val="100000"/>
                        </a:lnSpc>
                        <a:spcBef>
                          <a:spcPts val="700"/>
                        </a:spcBef>
                        <a:spcAft>
                          <a:spcPct val="0"/>
                        </a:spcAft>
                        <a:buClrTx/>
                        <a:buSzTx/>
                        <a:buFontTx/>
                        <a:buNone/>
                        <a:tabLst>
                          <a:tab pos="180975" algn="l"/>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The Mall</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197.9</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(130.2)</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67.7</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36.4%</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6.9%</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57%</a:t>
                      </a:r>
                    </a:p>
                  </a:txBody>
                  <a:tcPr marT="45725" marB="45725" horzOverflow="overflow">
                    <a:lnL>
                      <a:noFill/>
                    </a:lnL>
                    <a:lnR>
                      <a:noFill/>
                    </a:lnR>
                    <a:lnT>
                      <a:noFill/>
                    </a:lnT>
                    <a:lnB>
                      <a:noFill/>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Kingfisher Redditch </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26.4</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(17.2)</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9.2</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4.9%</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8.0%</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60%</a:t>
                      </a:r>
                    </a:p>
                  </a:txBody>
                  <a:tcPr marT="45725" marB="45725" horzOverflow="overflow">
                    <a:lnL>
                      <a:noFill/>
                    </a:lnL>
                    <a:lnR>
                      <a:noFill/>
                    </a:lnR>
                    <a:lnT>
                      <a:noFill/>
                    </a:lnT>
                    <a:lnB>
                      <a:noFill/>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Waterside Lincoln</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13.1</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(6.3)</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6.8</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3.7%</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7.3%</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44%</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Shopping centres</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237.4</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(153.7)</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83.7</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45.0%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7.1%</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57%</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Retail parks </a:t>
                      </a: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The Junction</a:t>
                      </a:r>
                      <a:endPar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36.4</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(19.9)</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16.5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8.9%</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5.6%</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51%</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X-Leisure</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67.7</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(35.7)</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32.0</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17.2%</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6.5%</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48%</a:t>
                      </a:r>
                    </a:p>
                  </a:txBody>
                  <a:tcPr marT="45725" marB="457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Great Northern</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71.3</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(61.9)</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9.4</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5.1%</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8.3%</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80%</a:t>
                      </a:r>
                    </a:p>
                  </a:txBody>
                  <a:tcPr marT="45725" marB="45725" horzOverflow="overflow">
                    <a:lnL>
                      <a:noFill/>
                    </a:lnL>
                    <a:lnR>
                      <a:noFill/>
                    </a:lnR>
                    <a:lnT>
                      <a:noFill/>
                    </a:lnT>
                    <a:lnB>
                      <a:noFill/>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Hemel Hempstead</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8.4</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(4.1)</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4.3</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50%</a:t>
                      </a:r>
                    </a:p>
                  </a:txBody>
                  <a:tcPr marT="45725" marB="45725" horzOverflow="overflow">
                    <a:lnL>
                      <a:noFill/>
                    </a:lnL>
                    <a:lnR>
                      <a:noFill/>
                    </a:lnR>
                    <a:lnT>
                      <a:noFill/>
                    </a:lnT>
                    <a:lnB>
                      <a:noFill/>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Xscape Braehead </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24.1</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(19.6)</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4.5</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2.4%</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6.7%</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79%</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Leisure</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171.5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(121.3)</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50.2</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27.0%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6.7%</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66%</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Germany</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168.1</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(124.2)</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43.9</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23.6%</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6.6%</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72%</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0"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Other net assets</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0.2</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(8.3)</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0"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GB" sz="1200" b="1" i="0" u="none" strike="noStrike"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  Net assets</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613.6</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(427.6)</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186.0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100.0%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Tx/>
                        <a:buSzTx/>
                        <a:buFontTx/>
                        <a:buNone/>
                        <a:tabLst/>
                      </a:pPr>
                      <a:r>
                        <a:rPr kumimoji="0" lang="en-GB" sz="1200" b="1" i="0" u="none" strike="noStrike" kern="1200" cap="none" normalizeH="0" baseline="0" dirty="0" smtClean="0">
                          <a:ln>
                            <a:noFill/>
                          </a:ln>
                          <a:solidFill>
                            <a:srgbClr val="665C4F"/>
                          </a:solidFill>
                          <a:effectLst/>
                          <a:latin typeface="Arial" pitchFamily="34" charset="0"/>
                          <a:ea typeface="ヒラギノ角ゴ ProN W3"/>
                          <a:cs typeface="ヒラギノ角ゴ ProN W3"/>
                          <a:sym typeface="Arial" pitchFamily="34" charset="0"/>
                        </a:rPr>
                        <a:t>63%</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44837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E54B9DEB-3334-48C8-9EFC-A113A928205E}" type="slidenum">
              <a:rPr lang="en-GB" smtClean="0">
                <a:solidFill>
                  <a:schemeClr val="tx1"/>
                </a:solidFill>
              </a:rPr>
              <a:pPr eaLnBrk="1" hangingPunct="1"/>
              <a:t>7</a:t>
            </a:fld>
            <a:endParaRPr lang="en-GB" dirty="0" smtClean="0">
              <a:solidFill>
                <a:schemeClr val="tx1"/>
              </a:solidFill>
            </a:endParaRPr>
          </a:p>
        </p:txBody>
      </p:sp>
      <p:sp>
        <p:nvSpPr>
          <p:cNvPr id="6147" name="Rectangle 2"/>
          <p:cNvSpPr>
            <a:spLocks noGrp="1" noChangeArrowheads="1"/>
          </p:cNvSpPr>
          <p:nvPr>
            <p:ph type="title"/>
          </p:nvPr>
        </p:nvSpPr>
        <p:spPr/>
        <p:txBody>
          <a:bodyPr/>
          <a:lstStyle/>
          <a:p>
            <a:r>
              <a:rPr lang="en-US" altLang="ja-JP" sz="2200" dirty="0" smtClean="0">
                <a:ea typeface="MS PGothic" pitchFamily="34" charset="-128"/>
              </a:rPr>
              <a:t>Shopping </a:t>
            </a:r>
            <a:r>
              <a:rPr lang="en-US" altLang="ja-JP" sz="2200" dirty="0">
                <a:ea typeface="MS PGothic" pitchFamily="34" charset="-128"/>
              </a:rPr>
              <a:t>C</a:t>
            </a:r>
            <a:r>
              <a:rPr lang="en-US" altLang="ja-JP" sz="2200" dirty="0" smtClean="0">
                <a:ea typeface="MS PGothic" pitchFamily="34" charset="-128"/>
              </a:rPr>
              <a:t>entres - Overview</a:t>
            </a:r>
            <a:endParaRPr lang="en-GB" sz="2200" dirty="0" smtClean="0">
              <a:ea typeface="MS PGothic" pitchFamily="34" charset="-128"/>
            </a:endParaRPr>
          </a:p>
        </p:txBody>
      </p:sp>
      <p:sp>
        <p:nvSpPr>
          <p:cNvPr id="6148" name="Rectangle 3"/>
          <p:cNvSpPr>
            <a:spLocks noGrp="1" noChangeArrowheads="1"/>
          </p:cNvSpPr>
          <p:nvPr>
            <p:ph type="body" idx="1"/>
          </p:nvPr>
        </p:nvSpPr>
        <p:spPr>
          <a:xfrm>
            <a:off x="539552" y="980728"/>
            <a:ext cx="4536504" cy="5256213"/>
          </a:xfrm>
        </p:spPr>
        <p:txBody>
          <a:bodyPr/>
          <a:lstStyle/>
          <a:p>
            <a:pPr>
              <a:spcBef>
                <a:spcPct val="50000"/>
              </a:spcBef>
            </a:pPr>
            <a:r>
              <a:rPr lang="en-GB" altLang="ja-JP" sz="1800" dirty="0" smtClean="0"/>
              <a:t>£1 billion property portfolio</a:t>
            </a:r>
          </a:p>
          <a:p>
            <a:pPr>
              <a:spcBef>
                <a:spcPct val="50000"/>
              </a:spcBef>
            </a:pPr>
            <a:r>
              <a:rPr lang="en-GB" altLang="ja-JP" sz="1800" dirty="0" smtClean="0"/>
              <a:t>66</a:t>
            </a:r>
            <a:r>
              <a:rPr lang="en-GB" altLang="ja-JP" sz="1800" dirty="0"/>
              <a:t>% of shopping centres in London and SE England</a:t>
            </a:r>
          </a:p>
          <a:p>
            <a:pPr>
              <a:spcBef>
                <a:spcPct val="50000"/>
              </a:spcBef>
            </a:pPr>
            <a:r>
              <a:rPr lang="en-GB" altLang="ja-JP" sz="1800" dirty="0" smtClean="0"/>
              <a:t>10 town centre locations</a:t>
            </a:r>
          </a:p>
          <a:p>
            <a:pPr>
              <a:spcBef>
                <a:spcPct val="50000"/>
              </a:spcBef>
            </a:pPr>
            <a:r>
              <a:rPr lang="en-GB" altLang="ja-JP" sz="1800" dirty="0" smtClean="0"/>
              <a:t>Majority </a:t>
            </a:r>
            <a:r>
              <a:rPr lang="en-GB" altLang="ja-JP" sz="1800" dirty="0"/>
              <a:t>of locations </a:t>
            </a:r>
            <a:r>
              <a:rPr lang="en-GB" altLang="ja-JP" sz="1800" dirty="0" smtClean="0"/>
              <a:t>dominant in the local community</a:t>
            </a:r>
          </a:p>
          <a:p>
            <a:pPr>
              <a:spcBef>
                <a:spcPct val="50000"/>
              </a:spcBef>
            </a:pPr>
            <a:r>
              <a:rPr lang="en-GB" altLang="ja-JP" sz="1800" dirty="0" smtClean="0"/>
              <a:t>Affordable rents - average rent per sq ft of £20 (zone A: £25-£145)</a:t>
            </a:r>
          </a:p>
          <a:p>
            <a:pPr>
              <a:spcBef>
                <a:spcPct val="50000"/>
              </a:spcBef>
            </a:pPr>
            <a:r>
              <a:rPr lang="en-GB" altLang="ja-JP" sz="1800" dirty="0"/>
              <a:t>Commercial income in 2012 forecast at </a:t>
            </a:r>
            <a:r>
              <a:rPr lang="en-GB" altLang="ja-JP" sz="1800" dirty="0" smtClean="0"/>
              <a:t>£</a:t>
            </a:r>
            <a:r>
              <a:rPr lang="en-GB" altLang="ja-JP" sz="1800" dirty="0"/>
              <a:t>3.9m (+2% 2011)</a:t>
            </a:r>
          </a:p>
          <a:p>
            <a:pPr>
              <a:spcBef>
                <a:spcPct val="50000"/>
              </a:spcBef>
            </a:pPr>
            <a:r>
              <a:rPr lang="en-GB" altLang="ja-JP" sz="1800" dirty="0" smtClean="0"/>
              <a:t>Ownership of car parking and good public transport facilities</a:t>
            </a:r>
          </a:p>
          <a:p>
            <a:pPr>
              <a:spcBef>
                <a:spcPct val="50000"/>
              </a:spcBef>
            </a:pPr>
            <a:r>
              <a:rPr lang="en-GB" sz="1800" dirty="0" smtClean="0"/>
              <a:t>Management platform facilitates rapid adaption to changing patterns of consumer behaviour</a:t>
            </a:r>
          </a:p>
        </p:txBody>
      </p:sp>
      <p:pic>
        <p:nvPicPr>
          <p:cNvPr id="1026" name="Picture 2" descr="C:\Users\HBarritt\AppData\Local\Microsoft\Windows\Temporary Internet Files\Content.Outlook\I463X4T3\UK_shoppingcent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36712"/>
            <a:ext cx="3796704" cy="548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29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E54B9DEB-3334-48C8-9EFC-A113A928205E}" type="slidenum">
              <a:rPr lang="en-GB" smtClean="0">
                <a:solidFill>
                  <a:schemeClr val="tx1"/>
                </a:solidFill>
              </a:rPr>
              <a:pPr eaLnBrk="1" hangingPunct="1"/>
              <a:t>8</a:t>
            </a:fld>
            <a:endParaRPr lang="en-GB" dirty="0" smtClean="0">
              <a:solidFill>
                <a:schemeClr val="tx1"/>
              </a:solidFill>
            </a:endParaRPr>
          </a:p>
        </p:txBody>
      </p:sp>
      <p:sp>
        <p:nvSpPr>
          <p:cNvPr id="6147" name="Rectangle 2"/>
          <p:cNvSpPr>
            <a:spLocks noGrp="1" noChangeArrowheads="1"/>
          </p:cNvSpPr>
          <p:nvPr>
            <p:ph type="title"/>
          </p:nvPr>
        </p:nvSpPr>
        <p:spPr/>
        <p:txBody>
          <a:bodyPr/>
          <a:lstStyle/>
          <a:p>
            <a:r>
              <a:rPr lang="en-US" altLang="ja-JP" sz="2200" dirty="0" smtClean="0">
                <a:ea typeface="MS PGothic" pitchFamily="34" charset="-128"/>
              </a:rPr>
              <a:t>Shopping </a:t>
            </a:r>
            <a:r>
              <a:rPr lang="en-US" altLang="ja-JP" sz="2200" dirty="0">
                <a:ea typeface="MS PGothic" pitchFamily="34" charset="-128"/>
              </a:rPr>
              <a:t>C</a:t>
            </a:r>
            <a:r>
              <a:rPr lang="en-US" altLang="ja-JP" sz="2200" dirty="0" smtClean="0">
                <a:ea typeface="MS PGothic" pitchFamily="34" charset="-128"/>
              </a:rPr>
              <a:t>entres – Regional Profile</a:t>
            </a:r>
            <a:endParaRPr lang="en-GB" sz="2200" dirty="0" smtClean="0">
              <a:ea typeface="MS PGothic" pitchFamily="34"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2183964248"/>
              </p:ext>
            </p:extLst>
          </p:nvPr>
        </p:nvGraphicFramePr>
        <p:xfrm>
          <a:off x="323527" y="1505299"/>
          <a:ext cx="8496945" cy="3579885"/>
        </p:xfrm>
        <a:graphic>
          <a:graphicData uri="http://schemas.openxmlformats.org/drawingml/2006/table">
            <a:tbl>
              <a:tblPr/>
              <a:tblGrid>
                <a:gridCol w="2664297"/>
                <a:gridCol w="1656184"/>
                <a:gridCol w="1224136"/>
                <a:gridCol w="216024"/>
                <a:gridCol w="1414010"/>
                <a:gridCol w="1322294"/>
              </a:tblGrid>
              <a:tr h="331984">
                <a:tc>
                  <a:txBody>
                    <a:bodyPr/>
                    <a:lstStyle/>
                    <a:p>
                      <a:pPr algn="l" fontAlgn="b"/>
                      <a:r>
                        <a:rPr lang="en-GB" sz="1700" dirty="0">
                          <a:solidFill>
                            <a:srgbClr val="665C4F"/>
                          </a:solidFill>
                          <a:latin typeface="+mn-lt"/>
                          <a:ea typeface="+mn-ea"/>
                          <a:cs typeface="+mn-cs"/>
                          <a:sym typeface="Arial" pitchFamily="34" charset="0"/>
                        </a:rPr>
                        <a:t>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ctr"/>
                      <a:r>
                        <a:rPr lang="en-GB" sz="1700" dirty="0" smtClean="0">
                          <a:solidFill>
                            <a:srgbClr val="665C4F"/>
                          </a:solidFill>
                          <a:latin typeface="+mn-lt"/>
                          <a:ea typeface="+mn-ea"/>
                          <a:cs typeface="+mn-cs"/>
                          <a:sym typeface="Arial" pitchFamily="34" charset="0"/>
                        </a:rPr>
                        <a:t>Valuation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en-GB" sz="1700" dirty="0">
                          <a:solidFill>
                            <a:srgbClr val="665C4F"/>
                          </a:solidFill>
                          <a:latin typeface="+mn-lt"/>
                          <a:ea typeface="+mn-ea"/>
                          <a:cs typeface="+mn-cs"/>
                          <a:sym typeface="Arial" pitchFamily="34" charset="0"/>
                        </a:rPr>
                        <a:t> Net initial </a:t>
                      </a:r>
                      <a:r>
                        <a:rPr lang="en-GB" sz="1700" dirty="0" smtClean="0">
                          <a:solidFill>
                            <a:srgbClr val="665C4F"/>
                          </a:solidFill>
                          <a:latin typeface="+mn-lt"/>
                          <a:ea typeface="+mn-ea"/>
                          <a:cs typeface="+mn-cs"/>
                          <a:sym typeface="Arial" pitchFamily="34" charset="0"/>
                        </a:rPr>
                        <a:t>yield </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r>
              <a:tr h="471303">
                <a:tc>
                  <a:txBody>
                    <a:bodyPr/>
                    <a:lstStyle/>
                    <a:p>
                      <a:pPr algn="l" fontAlgn="b"/>
                      <a:r>
                        <a:rPr lang="en-GB" sz="1700" dirty="0">
                          <a:solidFill>
                            <a:srgbClr val="665C4F"/>
                          </a:solidFill>
                          <a:latin typeface="+mn-lt"/>
                          <a:ea typeface="+mn-ea"/>
                          <a:cs typeface="+mn-cs"/>
                          <a:sym typeface="Arial" pitchFamily="34" charset="0"/>
                        </a:rPr>
                        <a:t>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30 June </a:t>
                      </a:r>
                      <a:r>
                        <a:rPr lang="en-GB" sz="1700" dirty="0">
                          <a:solidFill>
                            <a:srgbClr val="665C4F"/>
                          </a:solidFill>
                          <a:latin typeface="+mn-lt"/>
                          <a:ea typeface="+mn-ea"/>
                          <a:cs typeface="+mn-cs"/>
                          <a:sym typeface="Arial" pitchFamily="34" charset="0"/>
                        </a:rPr>
                        <a:t>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Movement</a:t>
                      </a:r>
                      <a:r>
                        <a:rPr lang="en-GB" sz="1700" baseline="0" dirty="0" smtClean="0">
                          <a:solidFill>
                            <a:srgbClr val="665C4F"/>
                          </a:solidFill>
                          <a:latin typeface="+mn-lt"/>
                          <a:ea typeface="+mn-ea"/>
                          <a:cs typeface="+mn-cs"/>
                          <a:sym typeface="Arial" pitchFamily="34" charset="0"/>
                        </a:rPr>
                        <a:t> vs.</a:t>
                      </a:r>
                      <a:r>
                        <a:rPr lang="en-GB" sz="1700" dirty="0" smtClean="0">
                          <a:solidFill>
                            <a:srgbClr val="665C4F"/>
                          </a:solidFill>
                          <a:latin typeface="+mn-lt"/>
                          <a:ea typeface="+mn-ea"/>
                          <a:cs typeface="+mn-cs"/>
                          <a:sym typeface="Arial" pitchFamily="34" charset="0"/>
                        </a:rPr>
                        <a:t> Dec 11</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30 June </a:t>
                      </a:r>
                      <a:r>
                        <a:rPr lang="en-GB" sz="1700" dirty="0">
                          <a:solidFill>
                            <a:srgbClr val="665C4F"/>
                          </a:solidFill>
                          <a:latin typeface="+mn-lt"/>
                          <a:ea typeface="+mn-ea"/>
                          <a:cs typeface="+mn-cs"/>
                          <a:sym typeface="Arial" pitchFamily="34" charset="0"/>
                        </a:rPr>
                        <a:t>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Movement</a:t>
                      </a:r>
                      <a:r>
                        <a:rPr lang="en-GB" sz="1700" baseline="0" dirty="0" smtClean="0">
                          <a:solidFill>
                            <a:srgbClr val="665C4F"/>
                          </a:solidFill>
                          <a:latin typeface="+mn-lt"/>
                          <a:ea typeface="+mn-ea"/>
                          <a:cs typeface="+mn-cs"/>
                          <a:sym typeface="Arial" pitchFamily="34" charset="0"/>
                        </a:rPr>
                        <a:t> vs.</a:t>
                      </a:r>
                      <a:r>
                        <a:rPr lang="en-GB" sz="1700" dirty="0" smtClean="0">
                          <a:solidFill>
                            <a:srgbClr val="665C4F"/>
                          </a:solidFill>
                          <a:latin typeface="+mn-lt"/>
                          <a:ea typeface="+mn-ea"/>
                          <a:cs typeface="+mn-cs"/>
                          <a:sym typeface="Arial" pitchFamily="34" charset="0"/>
                        </a:rPr>
                        <a:t> Dec 11</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54957">
                <a:tc>
                  <a:txBody>
                    <a:bodyPr/>
                    <a:lstStyle/>
                    <a:p>
                      <a:pPr algn="l"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£m</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54957">
                <a:tc>
                  <a:txBody>
                    <a:bodyPr/>
                    <a:lstStyle/>
                    <a:p>
                      <a:pPr algn="l" fontAlgn="ctr"/>
                      <a:r>
                        <a:rPr lang="en-GB" sz="1700" dirty="0" smtClean="0">
                          <a:solidFill>
                            <a:srgbClr val="665C4F"/>
                          </a:solidFill>
                          <a:latin typeface="+mn-lt"/>
                          <a:ea typeface="+mn-ea"/>
                          <a:cs typeface="+mn-cs"/>
                          <a:sym typeface="Arial" pitchFamily="34" charset="0"/>
                        </a:rPr>
                        <a:t> Greater </a:t>
                      </a:r>
                      <a:r>
                        <a:rPr lang="en-GB" sz="1700" dirty="0">
                          <a:solidFill>
                            <a:srgbClr val="665C4F"/>
                          </a:solidFill>
                          <a:latin typeface="+mn-lt"/>
                          <a:ea typeface="+mn-ea"/>
                          <a:cs typeface="+mn-cs"/>
                          <a:sym typeface="Arial" pitchFamily="34" charset="0"/>
                        </a:rPr>
                        <a:t>London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336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6.4%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a:t>
                      </a:r>
                      <a:r>
                        <a:rPr lang="en-GB" sz="1700" dirty="0" smtClean="0">
                          <a:solidFill>
                            <a:srgbClr val="665C4F"/>
                          </a:solidFill>
                          <a:latin typeface="+mn-lt"/>
                          <a:ea typeface="+mn-ea"/>
                          <a:cs typeface="+mn-cs"/>
                          <a:sym typeface="Arial" pitchFamily="34" charset="0"/>
                        </a:rPr>
                        <a:t>0.4)%</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4957">
                <a:tc>
                  <a:txBody>
                    <a:bodyPr/>
                    <a:lstStyle/>
                    <a:p>
                      <a:pPr algn="l" fontAlgn="ctr"/>
                      <a:r>
                        <a:rPr lang="en-GB" sz="1700" dirty="0" smtClean="0">
                          <a:solidFill>
                            <a:srgbClr val="665C4F"/>
                          </a:solidFill>
                          <a:latin typeface="+mn-lt"/>
                          <a:ea typeface="+mn-ea"/>
                          <a:cs typeface="+mn-cs"/>
                          <a:sym typeface="Arial" pitchFamily="34" charset="0"/>
                        </a:rPr>
                        <a:t> South </a:t>
                      </a:r>
                      <a:r>
                        <a:rPr lang="en-GB" sz="1700" dirty="0">
                          <a:solidFill>
                            <a:srgbClr val="665C4F"/>
                          </a:solidFill>
                          <a:latin typeface="+mn-lt"/>
                          <a:ea typeface="+mn-ea"/>
                          <a:cs typeface="+mn-cs"/>
                          <a:sym typeface="Arial" pitchFamily="34" charset="0"/>
                        </a:rPr>
                        <a:t>East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331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GB" sz="1700" dirty="0" smtClean="0">
                          <a:solidFill>
                            <a:srgbClr val="665C4F"/>
                          </a:solidFill>
                          <a:latin typeface="+mn-lt"/>
                          <a:ea typeface="+mn-ea"/>
                          <a:cs typeface="+mn-cs"/>
                          <a:sym typeface="Arial" pitchFamily="34" charset="0"/>
                        </a:rPr>
                        <a:t>(5)%</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54957">
                <a:tc>
                  <a:txBody>
                    <a:bodyPr/>
                    <a:lstStyle/>
                    <a:p>
                      <a:pPr algn="l" fontAlgn="ctr"/>
                      <a:r>
                        <a:rPr lang="en-GB" sz="1700" dirty="0" smtClean="0">
                          <a:solidFill>
                            <a:srgbClr val="665C4F"/>
                          </a:solidFill>
                          <a:latin typeface="+mn-lt"/>
                          <a:ea typeface="+mn-ea"/>
                          <a:cs typeface="+mn-cs"/>
                          <a:sym typeface="Arial" pitchFamily="34" charset="0"/>
                        </a:rPr>
                        <a:t> Regions</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348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a:t>
                      </a:r>
                      <a:r>
                        <a:rPr lang="en-GB" sz="1700" dirty="0" smtClean="0">
                          <a:solidFill>
                            <a:srgbClr val="665C4F"/>
                          </a:solidFill>
                          <a:latin typeface="+mn-lt"/>
                          <a:ea typeface="+mn-ea"/>
                          <a:cs typeface="+mn-cs"/>
                          <a:sym typeface="Arial" pitchFamily="34" charset="0"/>
                        </a:rPr>
                        <a:t>6)%</a:t>
                      </a: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700"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dirty="0">
                          <a:solidFill>
                            <a:srgbClr val="665C4F"/>
                          </a:solidFill>
                          <a:latin typeface="+mn-lt"/>
                          <a:ea typeface="+mn-ea"/>
                          <a:cs typeface="+mn-cs"/>
                          <a:sym typeface="Arial" pitchFamily="34" charset="0"/>
                        </a:rPr>
                        <a:t>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9913">
                <a:tc>
                  <a:txBody>
                    <a:bodyPr/>
                    <a:lstStyle/>
                    <a:p>
                      <a:pPr algn="l" fontAlgn="ctr"/>
                      <a:r>
                        <a:rPr lang="en-GB" sz="1700" b="1" dirty="0" smtClean="0">
                          <a:solidFill>
                            <a:srgbClr val="665C4F"/>
                          </a:solidFill>
                          <a:latin typeface="+mn-lt"/>
                          <a:ea typeface="+mn-ea"/>
                          <a:cs typeface="+mn-cs"/>
                          <a:sym typeface="Arial" pitchFamily="34" charset="0"/>
                        </a:rPr>
                        <a:t> Total shopping </a:t>
                      </a:r>
                      <a:r>
                        <a:rPr lang="en-GB" sz="1700" b="1" dirty="0">
                          <a:solidFill>
                            <a:srgbClr val="665C4F"/>
                          </a:solidFill>
                          <a:latin typeface="+mn-lt"/>
                          <a:ea typeface="+mn-ea"/>
                          <a:cs typeface="+mn-cs"/>
                          <a:sym typeface="Arial" pitchFamily="34" charset="0"/>
                        </a:rPr>
                        <a:t>c</a:t>
                      </a:r>
                      <a:r>
                        <a:rPr lang="en-GB" sz="1700" b="1" dirty="0" smtClean="0">
                          <a:solidFill>
                            <a:srgbClr val="665C4F"/>
                          </a:solidFill>
                          <a:latin typeface="+mn-lt"/>
                          <a:ea typeface="+mn-ea"/>
                          <a:cs typeface="+mn-cs"/>
                          <a:sym typeface="Arial" pitchFamily="34" charset="0"/>
                        </a:rPr>
                        <a:t>entres</a:t>
                      </a:r>
                      <a:endParaRPr lang="en-GB" sz="1700" b="1"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b="1" dirty="0">
                          <a:solidFill>
                            <a:srgbClr val="665C4F"/>
                          </a:solidFill>
                          <a:latin typeface="+mn-lt"/>
                          <a:ea typeface="+mn-ea"/>
                          <a:cs typeface="+mn-cs"/>
                          <a:sym typeface="Arial" pitchFamily="34" charset="0"/>
                        </a:rPr>
                        <a:t>1,015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b="1" dirty="0" smtClean="0">
                          <a:solidFill>
                            <a:srgbClr val="665C4F"/>
                          </a:solidFill>
                          <a:latin typeface="+mn-lt"/>
                          <a:ea typeface="+mn-ea"/>
                          <a:cs typeface="+mn-cs"/>
                          <a:sym typeface="Arial" pitchFamily="34" charset="0"/>
                        </a:rPr>
                        <a:t>(3)%</a:t>
                      </a:r>
                      <a:endParaRPr lang="en-GB" sz="1700" b="1"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700" b="1"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b="1" dirty="0">
                          <a:solidFill>
                            <a:srgbClr val="665C4F"/>
                          </a:solidFill>
                          <a:latin typeface="+mn-lt"/>
                          <a:ea typeface="+mn-ea"/>
                          <a:cs typeface="+mn-cs"/>
                          <a:sym typeface="Arial" pitchFamily="34"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700" b="1" dirty="0" smtClean="0">
                          <a:solidFill>
                            <a:srgbClr val="665C4F"/>
                          </a:solidFill>
                          <a:latin typeface="+mn-lt"/>
                          <a:ea typeface="+mn-ea"/>
                          <a:cs typeface="+mn-cs"/>
                          <a:sym typeface="Arial" pitchFamily="34" charset="0"/>
                        </a:rPr>
                        <a:t>(0.1)%</a:t>
                      </a:r>
                      <a:endParaRPr lang="en-GB" sz="1700" b="1" dirty="0">
                        <a:solidFill>
                          <a:srgbClr val="665C4F"/>
                        </a:solidFill>
                        <a:latin typeface="+mn-lt"/>
                        <a:ea typeface="+mn-ea"/>
                        <a:cs typeface="+mn-cs"/>
                        <a:sym typeface="Arial"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3"/>
          <p:cNvSpPr txBox="1">
            <a:spLocks noChangeArrowheads="1"/>
          </p:cNvSpPr>
          <p:nvPr/>
        </p:nvSpPr>
        <p:spPr bwMode="auto">
          <a:xfrm>
            <a:off x="313879" y="5229200"/>
            <a:ext cx="389808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lvl1pPr marL="342900" indent="-342900" algn="l" rtl="0" eaLnBrk="0" fontAlgn="base" hangingPunct="0">
              <a:spcBef>
                <a:spcPts val="700"/>
              </a:spcBef>
              <a:spcAft>
                <a:spcPct val="0"/>
              </a:spcAft>
              <a:buChar char="•"/>
              <a:defRPr sz="2400">
                <a:solidFill>
                  <a:srgbClr val="665C4F"/>
                </a:solidFill>
                <a:latin typeface="+mn-lt"/>
                <a:ea typeface="+mn-ea"/>
                <a:cs typeface="+mn-cs"/>
                <a:sym typeface="Arial" pitchFamily="34" charset="0"/>
              </a:defRPr>
            </a:lvl1pPr>
            <a:lvl2pPr marL="742950" indent="-285750" algn="l" rtl="0" eaLnBrk="0" fontAlgn="base" hangingPunct="0">
              <a:spcBef>
                <a:spcPts val="600"/>
              </a:spcBef>
              <a:spcAft>
                <a:spcPct val="0"/>
              </a:spcAft>
              <a:buChar char="–"/>
              <a:defRPr sz="2400">
                <a:solidFill>
                  <a:srgbClr val="665C4F"/>
                </a:solidFill>
                <a:latin typeface="+mn-lt"/>
                <a:ea typeface="+mn-ea"/>
                <a:cs typeface="+mn-cs"/>
                <a:sym typeface="Arial" pitchFamily="34" charset="0"/>
              </a:defRPr>
            </a:lvl2pPr>
            <a:lvl3pPr marL="1143000" indent="-228600" algn="l" rtl="0" eaLnBrk="0" fontAlgn="base" hangingPunct="0">
              <a:spcBef>
                <a:spcPts val="600"/>
              </a:spcBef>
              <a:spcAft>
                <a:spcPct val="0"/>
              </a:spcAft>
              <a:buChar char="•"/>
              <a:defRPr sz="2000">
                <a:solidFill>
                  <a:srgbClr val="665C4F"/>
                </a:solidFill>
                <a:latin typeface="+mn-lt"/>
                <a:ea typeface="+mn-ea"/>
                <a:cs typeface="+mn-cs"/>
                <a:sym typeface="Arial" pitchFamily="34" charset="0"/>
              </a:defRPr>
            </a:lvl3pPr>
            <a:lvl4pPr marL="16002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4pPr>
            <a:lvl5pPr marL="20574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5pPr>
            <a:lvl6pPr marL="457200" algn="l" rtl="0" fontAlgn="base">
              <a:spcBef>
                <a:spcPts val="500"/>
              </a:spcBef>
              <a:spcAft>
                <a:spcPct val="0"/>
              </a:spcAft>
              <a:defRPr>
                <a:solidFill>
                  <a:srgbClr val="666666"/>
                </a:solidFill>
                <a:latin typeface="+mn-lt"/>
                <a:ea typeface="+mn-ea"/>
                <a:cs typeface="+mn-cs"/>
                <a:sym typeface="Arial" charset="0"/>
              </a:defRPr>
            </a:lvl6pPr>
            <a:lvl7pPr marL="914400" algn="l" rtl="0" fontAlgn="base">
              <a:spcBef>
                <a:spcPts val="500"/>
              </a:spcBef>
              <a:spcAft>
                <a:spcPct val="0"/>
              </a:spcAft>
              <a:defRPr>
                <a:solidFill>
                  <a:srgbClr val="666666"/>
                </a:solidFill>
                <a:latin typeface="+mn-lt"/>
                <a:ea typeface="+mn-ea"/>
                <a:cs typeface="+mn-cs"/>
                <a:sym typeface="Arial" charset="0"/>
              </a:defRPr>
            </a:lvl7pPr>
            <a:lvl8pPr marL="1371600" algn="l" rtl="0" fontAlgn="base">
              <a:spcBef>
                <a:spcPts val="500"/>
              </a:spcBef>
              <a:spcAft>
                <a:spcPct val="0"/>
              </a:spcAft>
              <a:defRPr>
                <a:solidFill>
                  <a:srgbClr val="666666"/>
                </a:solidFill>
                <a:latin typeface="+mn-lt"/>
                <a:ea typeface="+mn-ea"/>
                <a:cs typeface="+mn-cs"/>
                <a:sym typeface="Arial" charset="0"/>
              </a:defRPr>
            </a:lvl8pPr>
            <a:lvl9pPr marL="1828800" algn="l" rtl="0" fontAlgn="base">
              <a:spcBef>
                <a:spcPts val="500"/>
              </a:spcBef>
              <a:spcAft>
                <a:spcPct val="0"/>
              </a:spcAft>
              <a:defRPr>
                <a:solidFill>
                  <a:srgbClr val="666666"/>
                </a:solidFill>
                <a:latin typeface="+mn-lt"/>
                <a:ea typeface="+mn-ea"/>
                <a:cs typeface="+mn-cs"/>
                <a:sym typeface="Arial" charset="0"/>
              </a:defRPr>
            </a:lvl9pPr>
          </a:lstStyle>
          <a:p>
            <a:pPr marL="0" indent="0">
              <a:spcBef>
                <a:spcPct val="30000"/>
              </a:spcBef>
              <a:buNone/>
            </a:pPr>
            <a:r>
              <a:rPr lang="en-GB" altLang="ja-JP" sz="1100" dirty="0" smtClean="0"/>
              <a:t>Excluding The Mall Norwich which was sold in July 2012</a:t>
            </a:r>
          </a:p>
        </p:txBody>
      </p:sp>
    </p:spTree>
    <p:extLst>
      <p:ext uri="{BB962C8B-B14F-4D97-AF65-F5344CB8AC3E}">
        <p14:creationId xmlns:p14="http://schemas.microsoft.com/office/powerpoint/2010/main" val="35121225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sldNum" sz="quarter" idx="10"/>
          </p:nvPr>
        </p:nvSpPr>
        <p:spPr>
          <a:noFill/>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eaLnBrk="1" hangingPunct="1"/>
            <a:fld id="{EA3527FA-1FD3-4BA1-884B-5FD41DC3A614}" type="slidenum">
              <a:rPr lang="en-GB" smtClean="0">
                <a:solidFill>
                  <a:schemeClr val="tx1"/>
                </a:solidFill>
              </a:rPr>
              <a:pPr eaLnBrk="1" hangingPunct="1"/>
              <a:t>9</a:t>
            </a:fld>
            <a:endParaRPr lang="en-GB" dirty="0" smtClean="0">
              <a:solidFill>
                <a:schemeClr val="tx1"/>
              </a:solidFill>
            </a:endParaRPr>
          </a:p>
        </p:txBody>
      </p:sp>
      <p:sp>
        <p:nvSpPr>
          <p:cNvPr id="12291" name="Rectangle 9"/>
          <p:cNvSpPr txBox="1">
            <a:spLocks noGrp="1" noChangeArrowheads="1"/>
          </p:cNvSpPr>
          <p:nvPr/>
        </p:nvSpPr>
        <p:spPr bwMode="auto">
          <a:xfrm>
            <a:off x="7585075" y="6453188"/>
            <a:ext cx="123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pPr algn="r" eaLnBrk="1" hangingPunct="1"/>
            <a:fld id="{D5BFFB7E-8DB0-4682-8BDC-8F589984BDEF}" type="slidenum">
              <a:rPr lang="en-GB" sz="1400">
                <a:solidFill>
                  <a:schemeClr val="tx1"/>
                </a:solidFill>
              </a:rPr>
              <a:pPr algn="r" eaLnBrk="1" hangingPunct="1"/>
              <a:t>9</a:t>
            </a:fld>
            <a:endParaRPr lang="en-GB" sz="1400" dirty="0">
              <a:solidFill>
                <a:schemeClr val="tx1"/>
              </a:solidFill>
            </a:endParaRPr>
          </a:p>
        </p:txBody>
      </p:sp>
      <p:sp>
        <p:nvSpPr>
          <p:cNvPr id="14340" name="Rectangle 3"/>
          <p:cNvSpPr>
            <a:spLocks noGrp="1" noChangeArrowheads="1"/>
          </p:cNvSpPr>
          <p:nvPr>
            <p:ph type="body" idx="4294967295"/>
          </p:nvPr>
        </p:nvSpPr>
        <p:spPr>
          <a:xfrm>
            <a:off x="323528" y="1052736"/>
            <a:ext cx="8424167" cy="4967758"/>
          </a:xfrm>
        </p:spPr>
        <p:txBody>
          <a:bodyPr/>
          <a:lstStyle/>
          <a:p>
            <a:pPr algn="just">
              <a:spcBef>
                <a:spcPct val="30000"/>
              </a:spcBef>
            </a:pPr>
            <a:r>
              <a:rPr lang="en-GB" altLang="ja-JP" sz="1800" dirty="0" smtClean="0"/>
              <a:t>Footfall outperformed the national index by 2.6% a decline of 1.8% for the first seven months compared to a 4.4% decline in the national index</a:t>
            </a:r>
          </a:p>
          <a:p>
            <a:pPr algn="just">
              <a:spcBef>
                <a:spcPct val="30000"/>
              </a:spcBef>
            </a:pPr>
            <a:endParaRPr lang="en-GB" altLang="ja-JP" sz="1800" dirty="0" smtClean="0"/>
          </a:p>
          <a:p>
            <a:pPr algn="just">
              <a:spcBef>
                <a:spcPct val="30000"/>
              </a:spcBef>
            </a:pPr>
            <a:r>
              <a:rPr lang="en-GB" altLang="ja-JP" sz="1800" dirty="0" smtClean="0"/>
              <a:t>34 new lettings at 1.5% below ERV </a:t>
            </a:r>
          </a:p>
          <a:p>
            <a:pPr marL="0" indent="0" algn="just">
              <a:spcBef>
                <a:spcPct val="30000"/>
              </a:spcBef>
              <a:buNone/>
            </a:pPr>
            <a:endParaRPr lang="en-GB" altLang="ja-JP" sz="1800" dirty="0" smtClean="0"/>
          </a:p>
          <a:p>
            <a:pPr algn="just">
              <a:spcBef>
                <a:spcPct val="30000"/>
              </a:spcBef>
            </a:pPr>
            <a:r>
              <a:rPr lang="en-GB" altLang="ja-JP" sz="1800" dirty="0" smtClean="0"/>
              <a:t>10 lease renewals at 0.2% above ERV </a:t>
            </a:r>
          </a:p>
          <a:p>
            <a:pPr marL="0" indent="0" algn="just">
              <a:spcBef>
                <a:spcPct val="30000"/>
              </a:spcBef>
              <a:buNone/>
            </a:pPr>
            <a:endParaRPr lang="en-GB" altLang="ja-JP" sz="1800" dirty="0" smtClean="0"/>
          </a:p>
          <a:p>
            <a:pPr algn="just">
              <a:spcBef>
                <a:spcPct val="30000"/>
              </a:spcBef>
            </a:pPr>
            <a:r>
              <a:rPr lang="en-GB" altLang="ja-JP" sz="1800" dirty="0" smtClean="0"/>
              <a:t>37 rent reviews completed at 7.0% above ERV </a:t>
            </a:r>
          </a:p>
          <a:p>
            <a:pPr algn="just">
              <a:spcBef>
                <a:spcPct val="30000"/>
              </a:spcBef>
            </a:pPr>
            <a:endParaRPr lang="en-GB" altLang="ja-JP" sz="1800" dirty="0" smtClean="0"/>
          </a:p>
          <a:p>
            <a:pPr algn="just">
              <a:spcBef>
                <a:spcPct val="30000"/>
              </a:spcBef>
            </a:pPr>
            <a:r>
              <a:rPr lang="en-GB" altLang="ja-JP" sz="1800" dirty="0" smtClean="0"/>
              <a:t>Occupancy 94.6% at 30 June 2012, stable year on year</a:t>
            </a:r>
          </a:p>
          <a:p>
            <a:pPr algn="just">
              <a:spcBef>
                <a:spcPct val="30000"/>
              </a:spcBef>
            </a:pPr>
            <a:endParaRPr lang="en-GB" altLang="ja-JP" sz="1800" dirty="0" smtClean="0"/>
          </a:p>
          <a:p>
            <a:pPr algn="just">
              <a:spcBef>
                <a:spcPct val="30000"/>
              </a:spcBef>
            </a:pPr>
            <a:r>
              <a:rPr lang="en-GB" altLang="ja-JP" sz="1800" dirty="0" smtClean="0"/>
              <a:t>Passing rent down 1.8% year on year</a:t>
            </a:r>
          </a:p>
          <a:p>
            <a:pPr algn="just">
              <a:spcBef>
                <a:spcPct val="30000"/>
              </a:spcBef>
            </a:pPr>
            <a:endParaRPr lang="en-GB" altLang="ja-JP" sz="1800" dirty="0" smtClean="0"/>
          </a:p>
          <a:p>
            <a:pPr marL="0" indent="0" algn="just">
              <a:buFontTx/>
              <a:buNone/>
              <a:defRPr/>
            </a:pPr>
            <a:endParaRPr lang="en-GB" sz="1800" dirty="0" smtClean="0"/>
          </a:p>
        </p:txBody>
      </p:sp>
      <p:sp>
        <p:nvSpPr>
          <p:cNvPr id="14341" name="SlideTitle" descr="&lt;tags&gt;&lt;tag n=&quot;TagName&quot; v=&quot;SlideTitle&quot; /&gt;&lt;tag n=&quot;Top&quot; v=&quot;15&quot; /&gt;&lt;tag n=&quot;Left&quot; v=&quot;35.375&quot; /&gt;&lt;tag n=&quot;Height&quot; v=&quot;27.375&quot; /&gt;&lt;tag n=&quot;Width&quot; v=&quot;568.5&quot; /&gt;&lt;/tags&gt;"/>
          <p:cNvSpPr>
            <a:spLocks noChangeArrowheads="1"/>
          </p:cNvSpPr>
          <p:nvPr/>
        </p:nvSpPr>
        <p:spPr bwMode="gray">
          <a:xfrm>
            <a:off x="457200" y="269875"/>
            <a:ext cx="664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indent="-39688" eaLnBrk="0" hangingPunct="0">
              <a:defRPr/>
            </a:pPr>
            <a:r>
              <a:rPr lang="en-US" altLang="ja-JP" sz="2200" b="1" dirty="0">
                <a:solidFill>
                  <a:srgbClr val="666633"/>
                </a:solidFill>
                <a:latin typeface="+mj-lt"/>
                <a:ea typeface="MS PGothic" pitchFamily="34" charset="-128"/>
                <a:cs typeface="+mj-cs"/>
              </a:rPr>
              <a:t>Shopping Centres – Operating Performance</a:t>
            </a:r>
          </a:p>
        </p:txBody>
      </p:sp>
      <p:sp>
        <p:nvSpPr>
          <p:cNvPr id="6" name="Rectangle 3"/>
          <p:cNvSpPr txBox="1">
            <a:spLocks noChangeArrowheads="1"/>
          </p:cNvSpPr>
          <p:nvPr/>
        </p:nvSpPr>
        <p:spPr bwMode="auto">
          <a:xfrm>
            <a:off x="395536" y="6093296"/>
            <a:ext cx="61206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lvl1pPr marL="342900" indent="-342900" algn="l" rtl="0" eaLnBrk="0" fontAlgn="base" hangingPunct="0">
              <a:spcBef>
                <a:spcPts val="700"/>
              </a:spcBef>
              <a:spcAft>
                <a:spcPct val="0"/>
              </a:spcAft>
              <a:buChar char="•"/>
              <a:defRPr sz="2400">
                <a:solidFill>
                  <a:srgbClr val="665C4F"/>
                </a:solidFill>
                <a:latin typeface="+mn-lt"/>
                <a:ea typeface="+mn-ea"/>
                <a:cs typeface="+mn-cs"/>
                <a:sym typeface="Arial" pitchFamily="34" charset="0"/>
              </a:defRPr>
            </a:lvl1pPr>
            <a:lvl2pPr marL="742950" indent="-285750" algn="l" rtl="0" eaLnBrk="0" fontAlgn="base" hangingPunct="0">
              <a:spcBef>
                <a:spcPts val="600"/>
              </a:spcBef>
              <a:spcAft>
                <a:spcPct val="0"/>
              </a:spcAft>
              <a:buChar char="–"/>
              <a:defRPr sz="2400">
                <a:solidFill>
                  <a:srgbClr val="665C4F"/>
                </a:solidFill>
                <a:latin typeface="+mn-lt"/>
                <a:ea typeface="+mn-ea"/>
                <a:cs typeface="+mn-cs"/>
                <a:sym typeface="Arial" pitchFamily="34" charset="0"/>
              </a:defRPr>
            </a:lvl2pPr>
            <a:lvl3pPr marL="1143000" indent="-228600" algn="l" rtl="0" eaLnBrk="0" fontAlgn="base" hangingPunct="0">
              <a:spcBef>
                <a:spcPts val="600"/>
              </a:spcBef>
              <a:spcAft>
                <a:spcPct val="0"/>
              </a:spcAft>
              <a:buChar char="•"/>
              <a:defRPr sz="2000">
                <a:solidFill>
                  <a:srgbClr val="665C4F"/>
                </a:solidFill>
                <a:latin typeface="+mn-lt"/>
                <a:ea typeface="+mn-ea"/>
                <a:cs typeface="+mn-cs"/>
                <a:sym typeface="Arial" pitchFamily="34" charset="0"/>
              </a:defRPr>
            </a:lvl3pPr>
            <a:lvl4pPr marL="16002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4pPr>
            <a:lvl5pPr marL="2057400" indent="-228600" algn="l" rtl="0" eaLnBrk="0" fontAlgn="base" hangingPunct="0">
              <a:spcBef>
                <a:spcPts val="500"/>
              </a:spcBef>
              <a:spcAft>
                <a:spcPct val="0"/>
              </a:spcAft>
              <a:buChar char="»"/>
              <a:defRPr sz="2000">
                <a:solidFill>
                  <a:srgbClr val="665C4F"/>
                </a:solidFill>
                <a:latin typeface="+mn-lt"/>
                <a:ea typeface="+mn-ea"/>
                <a:cs typeface="+mn-cs"/>
                <a:sym typeface="Arial" pitchFamily="34" charset="0"/>
              </a:defRPr>
            </a:lvl5pPr>
            <a:lvl6pPr marL="457200" algn="l" rtl="0" fontAlgn="base">
              <a:spcBef>
                <a:spcPts val="500"/>
              </a:spcBef>
              <a:spcAft>
                <a:spcPct val="0"/>
              </a:spcAft>
              <a:defRPr>
                <a:solidFill>
                  <a:srgbClr val="666666"/>
                </a:solidFill>
                <a:latin typeface="+mn-lt"/>
                <a:ea typeface="+mn-ea"/>
                <a:cs typeface="+mn-cs"/>
                <a:sym typeface="Arial" charset="0"/>
              </a:defRPr>
            </a:lvl6pPr>
            <a:lvl7pPr marL="914400" algn="l" rtl="0" fontAlgn="base">
              <a:spcBef>
                <a:spcPts val="500"/>
              </a:spcBef>
              <a:spcAft>
                <a:spcPct val="0"/>
              </a:spcAft>
              <a:defRPr>
                <a:solidFill>
                  <a:srgbClr val="666666"/>
                </a:solidFill>
                <a:latin typeface="+mn-lt"/>
                <a:ea typeface="+mn-ea"/>
                <a:cs typeface="+mn-cs"/>
                <a:sym typeface="Arial" charset="0"/>
              </a:defRPr>
            </a:lvl7pPr>
            <a:lvl8pPr marL="1371600" algn="l" rtl="0" fontAlgn="base">
              <a:spcBef>
                <a:spcPts val="500"/>
              </a:spcBef>
              <a:spcAft>
                <a:spcPct val="0"/>
              </a:spcAft>
              <a:defRPr>
                <a:solidFill>
                  <a:srgbClr val="666666"/>
                </a:solidFill>
                <a:latin typeface="+mn-lt"/>
                <a:ea typeface="+mn-ea"/>
                <a:cs typeface="+mn-cs"/>
                <a:sym typeface="Arial" charset="0"/>
              </a:defRPr>
            </a:lvl8pPr>
            <a:lvl9pPr marL="1828800" algn="l" rtl="0" fontAlgn="base">
              <a:spcBef>
                <a:spcPts val="500"/>
              </a:spcBef>
              <a:spcAft>
                <a:spcPct val="0"/>
              </a:spcAft>
              <a:defRPr>
                <a:solidFill>
                  <a:srgbClr val="666666"/>
                </a:solidFill>
                <a:latin typeface="+mn-lt"/>
                <a:ea typeface="+mn-ea"/>
                <a:cs typeface="+mn-cs"/>
                <a:sym typeface="Arial" charset="0"/>
              </a:defRPr>
            </a:lvl9pPr>
          </a:lstStyle>
          <a:p>
            <a:pPr marL="0" indent="0">
              <a:spcBef>
                <a:spcPct val="30000"/>
              </a:spcBef>
              <a:buNone/>
            </a:pPr>
            <a:r>
              <a:rPr lang="en-GB" altLang="ja-JP" sz="1100" dirty="0" smtClean="0"/>
              <a:t>Information above excluding The Mall Norwich which was sold in July 2012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
      <a:dk1>
        <a:srgbClr val="000000"/>
      </a:dk1>
      <a:lt1>
        <a:srgbClr val="666633"/>
      </a:lt1>
      <a:dk2>
        <a:srgbClr val="000000"/>
      </a:dk2>
      <a:lt2>
        <a:srgbClr val="808080"/>
      </a:lt2>
      <a:accent1>
        <a:srgbClr val="BBE0E3"/>
      </a:accent1>
      <a:accent2>
        <a:srgbClr val="333399"/>
      </a:accent2>
      <a:accent3>
        <a:srgbClr val="B8B8AD"/>
      </a:accent3>
      <a:accent4>
        <a:srgbClr val="000000"/>
      </a:accent4>
      <a:accent5>
        <a:srgbClr val="DAEDEF"/>
      </a:accent5>
      <a:accent6>
        <a:srgbClr val="2D2D8A"/>
      </a:accent6>
      <a:hlink>
        <a:srgbClr val="009999"/>
      </a:hlink>
      <a:folHlink>
        <a:srgbClr val="99CC00"/>
      </a:folHlink>
    </a:clrScheme>
    <a:fontScheme name="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Text">
  <a:themeElements>
    <a:clrScheme name="Title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8320</TotalTime>
  <Pages>0</Pages>
  <Words>2720</Words>
  <Characters>0</Characters>
  <Application>Microsoft Office PowerPoint</Application>
  <PresentationFormat>On-screen Show (4:3)</PresentationFormat>
  <Lines>0</Lines>
  <Paragraphs>802</Paragraphs>
  <Slides>34</Slides>
  <Notes>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Title Slide</vt:lpstr>
      <vt:lpstr>Title &amp; Text</vt:lpstr>
      <vt:lpstr> Interim Results Presentation</vt:lpstr>
      <vt:lpstr>Agenda</vt:lpstr>
      <vt:lpstr>PowerPoint Presentation</vt:lpstr>
      <vt:lpstr>Key Events</vt:lpstr>
      <vt:lpstr>PowerPoint Presentation</vt:lpstr>
      <vt:lpstr>NAV Constituents at 30 June 2012</vt:lpstr>
      <vt:lpstr>Shopping Centres - Overview</vt:lpstr>
      <vt:lpstr>Shopping Centres – Regional Profile</vt:lpstr>
      <vt:lpstr>PowerPoint Presentation</vt:lpstr>
      <vt:lpstr>PowerPoint Presentation</vt:lpstr>
      <vt:lpstr>PowerPoint Presentation</vt:lpstr>
      <vt:lpstr>PowerPoint Presentation</vt:lpstr>
      <vt:lpstr>PowerPoint Presentation</vt:lpstr>
      <vt:lpstr>PowerPoint Presentation</vt:lpstr>
      <vt:lpstr>Hemel Hempstead – Asset Management</vt:lpstr>
      <vt:lpstr>PowerPoint Presentation</vt:lpstr>
      <vt:lpstr>PowerPoint Presentation</vt:lpstr>
      <vt:lpstr>PowerPoint Presentation</vt:lpstr>
      <vt:lpstr>Financial Results</vt:lpstr>
      <vt:lpstr>Net Assets Per Share Bridge</vt:lpstr>
      <vt:lpstr>PowerPoint Presentation</vt:lpstr>
      <vt:lpstr>Group Net Debt </vt:lpstr>
      <vt:lpstr>PowerPoint Presentation</vt:lpstr>
      <vt:lpstr>PowerPoint Presentation</vt:lpstr>
      <vt:lpstr>PowerPoint Presentation</vt:lpstr>
      <vt:lpstr>PowerPoint Presentation</vt:lpstr>
      <vt:lpstr>PowerPoint Presentation</vt:lpstr>
      <vt:lpstr>Outlook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kmastertonsmith</dc:creator>
  <cp:lastModifiedBy>CRPM</cp:lastModifiedBy>
  <cp:revision>418</cp:revision>
  <cp:lastPrinted>2012-08-14T09:37:31Z</cp:lastPrinted>
  <dcterms:modified xsi:type="dcterms:W3CDTF">2012-08-14T14:41:39Z</dcterms:modified>
</cp:coreProperties>
</file>